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7" r:id="rId1"/>
  </p:sldMasterIdLst>
  <p:notesMasterIdLst>
    <p:notesMasterId r:id="rId41"/>
  </p:notesMasterIdLst>
  <p:sldIdLst>
    <p:sldId id="445" r:id="rId2"/>
    <p:sldId id="494" r:id="rId3"/>
    <p:sldId id="448" r:id="rId4"/>
    <p:sldId id="446" r:id="rId5"/>
    <p:sldId id="449" r:id="rId6"/>
    <p:sldId id="348" r:id="rId7"/>
    <p:sldId id="280" r:id="rId8"/>
    <p:sldId id="281" r:id="rId9"/>
    <p:sldId id="349" r:id="rId10"/>
    <p:sldId id="288" r:id="rId11"/>
    <p:sldId id="301" r:id="rId12"/>
    <p:sldId id="335" r:id="rId13"/>
    <p:sldId id="347" r:id="rId14"/>
    <p:sldId id="452" r:id="rId15"/>
    <p:sldId id="289" r:id="rId16"/>
    <p:sldId id="336" r:id="rId17"/>
    <p:sldId id="337" r:id="rId18"/>
    <p:sldId id="338" r:id="rId19"/>
    <p:sldId id="339" r:id="rId20"/>
    <p:sldId id="342" r:id="rId21"/>
    <p:sldId id="340" r:id="rId22"/>
    <p:sldId id="341" r:id="rId23"/>
    <p:sldId id="453" r:id="rId24"/>
    <p:sldId id="352" r:id="rId25"/>
    <p:sldId id="345" r:id="rId26"/>
    <p:sldId id="346" r:id="rId27"/>
    <p:sldId id="297" r:id="rId28"/>
    <p:sldId id="493" r:id="rId29"/>
    <p:sldId id="343" r:id="rId30"/>
    <p:sldId id="495" r:id="rId31"/>
    <p:sldId id="489" r:id="rId32"/>
    <p:sldId id="396" r:id="rId33"/>
    <p:sldId id="397" r:id="rId34"/>
    <p:sldId id="410" r:id="rId35"/>
    <p:sldId id="398" r:id="rId36"/>
    <p:sldId id="412" r:id="rId37"/>
    <p:sldId id="425" r:id="rId38"/>
    <p:sldId id="432" r:id="rId39"/>
    <p:sldId id="433" r:id="rId40"/>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62C1"/>
    <a:srgbClr val="003366"/>
    <a:srgbClr val="FF0000"/>
    <a:srgbClr val="0066CC"/>
    <a:srgbClr val="008000"/>
    <a:srgbClr val="FFFFFF"/>
    <a:srgbClr val="00CC00"/>
    <a:srgbClr val="00FF00"/>
    <a:srgbClr val="FFFF66"/>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16"/>
    <p:restoredTop sz="74014" autoAdjust="0"/>
  </p:normalViewPr>
  <p:slideViewPr>
    <p:cSldViewPr>
      <p:cViewPr varScale="1">
        <p:scale>
          <a:sx n="93" d="100"/>
          <a:sy n="93" d="100"/>
        </p:scale>
        <p:origin x="2648" y="200"/>
      </p:cViewPr>
      <p:guideLst>
        <p:guide orient="horz" pos="2160"/>
        <p:guide pos="2880"/>
      </p:guideLst>
    </p:cSldViewPr>
  </p:slideViewPr>
  <p:outlineViewPr>
    <p:cViewPr>
      <p:scale>
        <a:sx n="33" d="100"/>
        <a:sy n="33" d="100"/>
      </p:scale>
      <p:origin x="0" y="0"/>
    </p:cViewPr>
  </p:outlineViewPr>
  <p:notesTextViewPr>
    <p:cViewPr>
      <p:scale>
        <a:sx n="95" d="100"/>
        <a:sy n="95" d="100"/>
      </p:scale>
      <p:origin x="0" y="0"/>
    </p:cViewPr>
  </p:notesTextViewPr>
  <p:sorterViewPr>
    <p:cViewPr>
      <p:scale>
        <a:sx n="90" d="100"/>
        <a:sy n="9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tiff>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jpe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fontAlgn="auto" hangingPunct="1">
              <a:spcBef>
                <a:spcPct val="0"/>
              </a:spcBef>
              <a:spcAft>
                <a:spcPts val="0"/>
              </a:spcAft>
              <a:defRPr sz="1200">
                <a:latin typeface="Arial" panose="020B0604020202020204" pitchFamily="34" charset="0"/>
                <a:ea typeface="宋体" panose="02010600030101010101" pitchFamily="2" charset="-122"/>
              </a:defRPr>
            </a:lvl1pPr>
          </a:lstStyle>
          <a:p>
            <a:pPr>
              <a:defRPr/>
            </a:pPr>
            <a:endParaRPr lang="en-US" altLang="zh-CN"/>
          </a:p>
        </p:txBody>
      </p:sp>
      <p:sp>
        <p:nvSpPr>
          <p:cNvPr id="4608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fontAlgn="auto" hangingPunct="1">
              <a:spcBef>
                <a:spcPct val="0"/>
              </a:spcBef>
              <a:spcAft>
                <a:spcPts val="0"/>
              </a:spcAft>
              <a:defRPr sz="1200">
                <a:latin typeface="Arial" panose="020B0604020202020204" pitchFamily="34" charset="0"/>
                <a:ea typeface="宋体" panose="02010600030101010101" pitchFamily="2" charset="-122"/>
              </a:defRPr>
            </a:lvl1pPr>
          </a:lstStyle>
          <a:p>
            <a:pPr>
              <a:defRPr/>
            </a:pPr>
            <a:endParaRPr lang="en-US" altLang="zh-CN"/>
          </a:p>
        </p:txBody>
      </p:sp>
      <p:sp>
        <p:nvSpPr>
          <p:cNvPr id="20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608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4608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fontAlgn="auto" hangingPunct="1">
              <a:spcBef>
                <a:spcPct val="0"/>
              </a:spcBef>
              <a:spcAft>
                <a:spcPts val="0"/>
              </a:spcAft>
              <a:defRPr sz="1200">
                <a:latin typeface="Arial" panose="020B0604020202020204" pitchFamily="34" charset="0"/>
                <a:ea typeface="宋体" panose="02010600030101010101" pitchFamily="2" charset="-122"/>
              </a:defRPr>
            </a:lvl1pPr>
          </a:lstStyle>
          <a:p>
            <a:pPr>
              <a:defRPr/>
            </a:pPr>
            <a:endParaRPr lang="en-US" altLang="zh-CN"/>
          </a:p>
        </p:txBody>
      </p:sp>
      <p:sp>
        <p:nvSpPr>
          <p:cNvPr id="4608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fontAlgn="auto" hangingPunct="1">
              <a:spcBef>
                <a:spcPct val="0"/>
              </a:spcBef>
              <a:spcAft>
                <a:spcPts val="0"/>
              </a:spcAft>
              <a:defRPr sz="1200">
                <a:latin typeface="Arial" panose="020B0604020202020204" pitchFamily="34" charset="0"/>
                <a:ea typeface="宋体" panose="02010600030101010101" pitchFamily="2" charset="-122"/>
              </a:defRPr>
            </a:lvl1pPr>
          </a:lstStyle>
          <a:p>
            <a:pPr>
              <a:defRPr/>
            </a:pPr>
            <a:fld id="{3C31A4FB-AB0B-4200-BC82-17C94E69ADE4}" type="slidenum">
              <a:rPr lang="en-US" altLang="zh-CN"/>
              <a:pPr>
                <a:defRPr/>
              </a:pPr>
              <a:t>‹#›</a:t>
            </a:fld>
            <a:endParaRPr lang="en-US" altLang="zh-CN"/>
          </a:p>
        </p:txBody>
      </p:sp>
    </p:spTree>
    <p:extLst>
      <p:ext uri="{BB962C8B-B14F-4D97-AF65-F5344CB8AC3E}">
        <p14:creationId xmlns:p14="http://schemas.microsoft.com/office/powerpoint/2010/main" val="51837094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送你一朵小红花，奖励有勇气来上我的课</a:t>
            </a:r>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1</a:t>
            </a:fld>
            <a:endParaRPr lang="en-US" altLang="zh-CN"/>
          </a:p>
        </p:txBody>
      </p:sp>
    </p:spTree>
    <p:extLst>
      <p:ext uri="{BB962C8B-B14F-4D97-AF65-F5344CB8AC3E}">
        <p14:creationId xmlns:p14="http://schemas.microsoft.com/office/powerpoint/2010/main" val="1607113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反直觉、反常识的东西，虽然自己看起来觉得很精密，但别人很难一下看懂，看明白</a:t>
            </a:r>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20</a:t>
            </a:fld>
            <a:endParaRPr lang="en-US" altLang="zh-CN"/>
          </a:p>
        </p:txBody>
      </p:sp>
    </p:spTree>
    <p:extLst>
      <p:ext uri="{BB962C8B-B14F-4D97-AF65-F5344CB8AC3E}">
        <p14:creationId xmlns:p14="http://schemas.microsoft.com/office/powerpoint/2010/main" val="1796817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像</a:t>
            </a:r>
            <a:r>
              <a:rPr kumimoji="1" lang="en-US" altLang="zh-CN" dirty="0"/>
              <a:t>---object</a:t>
            </a:r>
            <a:endParaRPr kumimoji="1" lang="zh-CN" altLang="en-US" dirty="0"/>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21</a:t>
            </a:fld>
            <a:endParaRPr lang="en-US" altLang="zh-CN"/>
          </a:p>
        </p:txBody>
      </p:sp>
    </p:spTree>
    <p:extLst>
      <p:ext uri="{BB962C8B-B14F-4D97-AF65-F5344CB8AC3E}">
        <p14:creationId xmlns:p14="http://schemas.microsoft.com/office/powerpoint/2010/main" val="38313758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抽象的反义词：具体、具象</a:t>
            </a:r>
            <a:endParaRPr kumimoji="1" lang="en-US" altLang="zh-CN" dirty="0"/>
          </a:p>
          <a:p>
            <a:endParaRPr kumimoji="1" lang="en-US" altLang="zh-CN" dirty="0"/>
          </a:p>
          <a:p>
            <a:r>
              <a:rPr lang="zh-CN" altLang="en-US" sz="1200" b="0" i="0" kern="1200" dirty="0">
                <a:solidFill>
                  <a:schemeClr val="tx1"/>
                </a:solidFill>
                <a:effectLst/>
                <a:latin typeface="Arial" panose="020B0604020202020204" pitchFamily="34" charset="0"/>
                <a:ea typeface="宋体" panose="02010600030101010101" pitchFamily="2" charset="-122"/>
                <a:cs typeface="+mn-cs"/>
              </a:rPr>
              <a:t>“恒温动物，卵生，全身披有羽毛，身体呈流线形，有角质的喙，眼在头的两侧。 前肢退化成翼，后肢有鳞状外皮，有四趾”</a:t>
            </a:r>
            <a:endParaRPr kumimoji="1" lang="en-US" altLang="zh-CN" dirty="0"/>
          </a:p>
          <a:p>
            <a:endParaRPr kumimoji="1" lang="en-US" altLang="zh-CN" dirty="0"/>
          </a:p>
          <a:p>
            <a:endParaRPr kumimoji="1" lang="en-US" altLang="zh-CN" dirty="0"/>
          </a:p>
          <a:p>
            <a:r>
              <a:rPr kumimoji="1" lang="zh-CN" altLang="en-US" dirty="0"/>
              <a:t>比如我们要做一道菜，有各种工序，先做什么，后做什么，这就是过程抽象。</a:t>
            </a:r>
            <a:endParaRPr kumimoji="1" lang="en-US" altLang="zh-CN" dirty="0"/>
          </a:p>
          <a:p>
            <a:r>
              <a:rPr kumimoji="1" lang="zh-CN" altLang="en-US" dirty="0"/>
              <a:t>不同的菜，操作序列可能略微不同，也可能很不相同。</a:t>
            </a:r>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22</a:t>
            </a:fld>
            <a:endParaRPr lang="en-US" altLang="zh-CN"/>
          </a:p>
        </p:txBody>
      </p:sp>
    </p:spTree>
    <p:extLst>
      <p:ext uri="{BB962C8B-B14F-4D97-AF65-F5344CB8AC3E}">
        <p14:creationId xmlns:p14="http://schemas.microsoft.com/office/powerpoint/2010/main" val="607943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a:p>
            <a:r>
              <a:rPr kumimoji="1" lang="zh-CN" altLang="en-US" dirty="0"/>
              <a:t>比如我们要做一道菜，有各种工序，先做什么，后做什么，这就是过程抽象。</a:t>
            </a:r>
            <a:endParaRPr kumimoji="1" lang="en-US" altLang="zh-CN" dirty="0"/>
          </a:p>
          <a:p>
            <a:r>
              <a:rPr kumimoji="1" lang="zh-CN" altLang="en-US" dirty="0"/>
              <a:t>不同的菜，操作序列可能略微不同，也可能很不相同。</a:t>
            </a:r>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23</a:t>
            </a:fld>
            <a:endParaRPr lang="en-US" altLang="zh-CN"/>
          </a:p>
        </p:txBody>
      </p:sp>
    </p:spTree>
    <p:extLst>
      <p:ext uri="{BB962C8B-B14F-4D97-AF65-F5344CB8AC3E}">
        <p14:creationId xmlns:p14="http://schemas.microsoft.com/office/powerpoint/2010/main" val="9137331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任何一个编程语言中都定义了一些基本的数据类型</a:t>
            </a:r>
            <a:endParaRPr kumimoji="1" lang="en-US" altLang="zh-CN" dirty="0"/>
          </a:p>
          <a:p>
            <a:r>
              <a:rPr kumimoji="1" lang="en-US" altLang="zh-CN" dirty="0"/>
              <a:t>Char</a:t>
            </a:r>
            <a:r>
              <a:rPr kumimoji="1" lang="zh-CN" altLang="en-US" dirty="0"/>
              <a:t> 占</a:t>
            </a:r>
            <a:r>
              <a:rPr kumimoji="1" lang="en-US" altLang="zh-CN" dirty="0"/>
              <a:t>1</a:t>
            </a:r>
            <a:r>
              <a:rPr kumimoji="1" lang="zh-CN" altLang="en-US" dirty="0"/>
              <a:t>个字节；</a:t>
            </a:r>
            <a:endParaRPr kumimoji="1" lang="en-US" altLang="zh-CN" dirty="0"/>
          </a:p>
          <a:p>
            <a:r>
              <a:rPr kumimoji="1" lang="en-US" altLang="zh-CN" dirty="0"/>
              <a:t>Double</a:t>
            </a:r>
            <a:r>
              <a:rPr kumimoji="1" lang="zh-CN" altLang="en-US" dirty="0"/>
              <a:t>占</a:t>
            </a:r>
            <a:r>
              <a:rPr kumimoji="1" lang="en-US" altLang="zh-CN" dirty="0"/>
              <a:t>8</a:t>
            </a:r>
            <a:r>
              <a:rPr kumimoji="1" lang="zh-CN" altLang="en-US" dirty="0"/>
              <a:t>个字节；</a:t>
            </a:r>
            <a:endParaRPr kumimoji="1" lang="en-US" altLang="zh-CN" dirty="0"/>
          </a:p>
          <a:p>
            <a:endParaRPr kumimoji="1" lang="en-US" altLang="zh-CN" dirty="0"/>
          </a:p>
          <a:p>
            <a:r>
              <a:rPr kumimoji="1" lang="en-US" altLang="zh-CN" dirty="0"/>
              <a:t>Char</a:t>
            </a:r>
            <a:r>
              <a:rPr kumimoji="1" lang="zh-CN" altLang="en-US" dirty="0"/>
              <a:t> 不能相乘；</a:t>
            </a:r>
            <a:endParaRPr kumimoji="1" lang="en-US" altLang="zh-CN" dirty="0"/>
          </a:p>
          <a:p>
            <a:r>
              <a:rPr kumimoji="1" lang="en-US" altLang="zh-CN" dirty="0"/>
              <a:t>Double</a:t>
            </a:r>
            <a:r>
              <a:rPr kumimoji="1" lang="zh-CN" altLang="en-US" dirty="0"/>
              <a:t>可以加减乘除</a:t>
            </a:r>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26</a:t>
            </a:fld>
            <a:endParaRPr lang="en-US" altLang="zh-CN"/>
          </a:p>
        </p:txBody>
      </p:sp>
    </p:spTree>
    <p:extLst>
      <p:ext uri="{BB962C8B-B14F-4D97-AF65-F5344CB8AC3E}">
        <p14:creationId xmlns:p14="http://schemas.microsoft.com/office/powerpoint/2010/main" val="17943876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这门课的考核要求是这样</a:t>
            </a:r>
          </a:p>
          <a:p>
            <a:endParaRPr lang="en-CN" dirty="0"/>
          </a:p>
          <a:p>
            <a:r>
              <a:rPr lang="en-CN" dirty="0"/>
              <a:t>平时作业是在一个线上评测的网站上进行</a:t>
            </a:r>
            <a:r>
              <a:rPr lang="zh-CN" altLang="en-US" dirty="0"/>
              <a:t>，</a:t>
            </a:r>
            <a:r>
              <a:rPr lang="en-CN" dirty="0"/>
              <a:t>有</a:t>
            </a:r>
            <a:r>
              <a:rPr lang="en-US" altLang="zh-CN" dirty="0"/>
              <a:t>6</a:t>
            </a:r>
            <a:r>
              <a:rPr lang="zh-CN" altLang="en-US" dirty="0"/>
              <a:t>次 占总分的</a:t>
            </a:r>
            <a:r>
              <a:rPr lang="en-US" altLang="zh-CN" dirty="0"/>
              <a:t>50%</a:t>
            </a:r>
            <a:r>
              <a:rPr lang="zh-CN" altLang="en-US" dirty="0"/>
              <a:t> ，提醒一下大家不要抄袭，否则</a:t>
            </a:r>
            <a:r>
              <a:rPr lang="zh-CN" altLang="en-CN" dirty="0"/>
              <a:t>当次</a:t>
            </a:r>
            <a:r>
              <a:rPr lang="zh-CN" altLang="en-US" dirty="0"/>
              <a:t>作业的成绩取消</a:t>
            </a:r>
            <a:endParaRPr lang="en-US" altLang="zh-CN" dirty="0"/>
          </a:p>
          <a:p>
            <a:endParaRPr lang="en-US" altLang="zh-CN" dirty="0"/>
          </a:p>
          <a:p>
            <a:r>
              <a:rPr lang="zh-CN" altLang="en-US" dirty="0"/>
              <a:t>然后到学期的后期会有一个开源项目的代码阅读报告，是设计模式相关的一些内容，占总分的</a:t>
            </a:r>
            <a:r>
              <a:rPr lang="en-US" altLang="zh-CN" dirty="0"/>
              <a:t>10%</a:t>
            </a:r>
          </a:p>
          <a:p>
            <a:endParaRPr lang="en-US" altLang="zh-CN" dirty="0"/>
          </a:p>
          <a:p>
            <a:r>
              <a:rPr lang="zh-CN" altLang="en-US" dirty="0"/>
              <a:t>最后学期末有一个机考，占</a:t>
            </a:r>
            <a:r>
              <a:rPr lang="en-US" altLang="zh-CN" dirty="0"/>
              <a:t>40%</a:t>
            </a:r>
            <a:r>
              <a:rPr lang="zh-CN" altLang="en-US" dirty="0"/>
              <a:t>，没有期中考试</a:t>
            </a:r>
            <a:endParaRPr lang="en-US" altLang="zh-CN" dirty="0"/>
          </a:p>
          <a:p>
            <a:endParaRPr lang="en-US" altLang="zh-CN" dirty="0"/>
          </a:p>
          <a:p>
            <a:r>
              <a:rPr lang="zh-CN" altLang="en-US" dirty="0"/>
              <a:t>我们的课上还会有雨课堂的随堂测试，大家积极参与，如果有题目没有答对，大家也不需要有心理负担，只要认真思考参与了就不会扣分，但是如果一次课内所有的题目都没有提交答案，就视为缺勤一次，总分扣一分</a:t>
            </a:r>
            <a:endParaRPr lang="en-US" altLang="zh-CN" dirty="0"/>
          </a:p>
          <a:p>
            <a:endParaRPr lang="en-US" altLang="zh-CN" dirty="0"/>
          </a:p>
          <a:p>
            <a:r>
              <a:rPr lang="zh-CN" altLang="en-US" dirty="0"/>
              <a:t>我们这门课还有一些加分项，大家平时如果有课堂总结或者思考，可以通过我们给定的</a:t>
            </a:r>
            <a:r>
              <a:rPr lang="en-US" altLang="zh-CN" dirty="0" err="1"/>
              <a:t>github</a:t>
            </a:r>
            <a:r>
              <a:rPr lang="zh-CN" altLang="en-US" dirty="0"/>
              <a:t>连接来分享给大家，另外如果自愿出了一些作业题目的话，这也是一个加分项，最多加</a:t>
            </a:r>
            <a:r>
              <a:rPr lang="en-US" altLang="zh-CN" dirty="0"/>
              <a:t>5</a:t>
            </a:r>
            <a:r>
              <a:rPr lang="zh-CN" altLang="en-US" dirty="0"/>
              <a:t>分</a:t>
            </a:r>
            <a:endParaRPr lang="en-US" altLang="zh-CN" dirty="0"/>
          </a:p>
        </p:txBody>
      </p:sp>
      <p:sp>
        <p:nvSpPr>
          <p:cNvPr id="4" name="Slide Number Placeholder 3"/>
          <p:cNvSpPr>
            <a:spLocks noGrp="1"/>
          </p:cNvSpPr>
          <p:nvPr>
            <p:ph type="sldNum" sz="quarter" idx="5"/>
          </p:nvPr>
        </p:nvSpPr>
        <p:spPr/>
        <p:txBody>
          <a:bodyPr/>
          <a:lstStyle/>
          <a:p>
            <a:pPr>
              <a:defRPr/>
            </a:pPr>
            <a:fld id="{3C31A4FB-AB0B-4200-BC82-17C94E69ADE4}" type="slidenum">
              <a:rPr lang="en-US" altLang="zh-CN" smtClean="0"/>
              <a:pPr>
                <a:defRPr/>
              </a:pPr>
              <a:t>28</a:t>
            </a:fld>
            <a:endParaRPr lang="en-US" altLang="zh-CN"/>
          </a:p>
        </p:txBody>
      </p:sp>
    </p:spTree>
    <p:extLst>
      <p:ext uri="{BB962C8B-B14F-4D97-AF65-F5344CB8AC3E}">
        <p14:creationId xmlns:p14="http://schemas.microsoft.com/office/powerpoint/2010/main" val="30219887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C31A4FB-AB0B-4200-BC82-17C94E69ADE4}" type="slidenum">
              <a:rPr lang="en-US" altLang="zh-CN" smtClean="0"/>
              <a:pPr>
                <a:defRPr/>
              </a:pPr>
              <a:t>30</a:t>
            </a:fld>
            <a:endParaRPr lang="en-US" altLang="zh-CN"/>
          </a:p>
        </p:txBody>
      </p:sp>
    </p:spTree>
    <p:extLst>
      <p:ext uri="{BB962C8B-B14F-4D97-AF65-F5344CB8AC3E}">
        <p14:creationId xmlns:p14="http://schemas.microsoft.com/office/powerpoint/2010/main" val="30139662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如果大家有比较好的C++基础</a:t>
            </a:r>
            <a:r>
              <a:rPr lang="zh-CN" altLang="en-US" dirty="0"/>
              <a:t>，可以报名我们的课程小教员</a:t>
            </a:r>
            <a:endParaRPr lang="en-US" altLang="zh-CN" dirty="0"/>
          </a:p>
          <a:p>
            <a:endParaRPr lang="en-US" altLang="zh-CN" dirty="0"/>
          </a:p>
          <a:p>
            <a:r>
              <a:rPr lang="zh-CN" altLang="en-US" dirty="0"/>
              <a:t>在通过了我们的选拔以后，如果平时能够帮助同学们解答疑问，并且完成出题任务的话，最后的期末考试就不用参加了，直接满分</a:t>
            </a:r>
            <a:endParaRPr lang="en-US" altLang="zh-CN" dirty="0"/>
          </a:p>
        </p:txBody>
      </p:sp>
      <p:sp>
        <p:nvSpPr>
          <p:cNvPr id="4" name="Slide Number Placeholder 3"/>
          <p:cNvSpPr>
            <a:spLocks noGrp="1"/>
          </p:cNvSpPr>
          <p:nvPr>
            <p:ph type="sldNum" sz="quarter" idx="5"/>
          </p:nvPr>
        </p:nvSpPr>
        <p:spPr/>
        <p:txBody>
          <a:bodyPr/>
          <a:lstStyle/>
          <a:p>
            <a:pPr>
              <a:defRPr/>
            </a:pPr>
            <a:fld id="{3C31A4FB-AB0B-4200-BC82-17C94E69ADE4}" type="slidenum">
              <a:rPr lang="en-US" altLang="zh-CN" smtClean="0"/>
              <a:pPr>
                <a:defRPr/>
              </a:pPr>
              <a:t>31</a:t>
            </a:fld>
            <a:endParaRPr lang="en-US" altLang="zh-CN"/>
          </a:p>
        </p:txBody>
      </p:sp>
    </p:spTree>
    <p:extLst>
      <p:ext uri="{BB962C8B-B14F-4D97-AF65-F5344CB8AC3E}">
        <p14:creationId xmlns:p14="http://schemas.microsoft.com/office/powerpoint/2010/main" val="8650658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接下来介绍一下这门课的一些预备基础知识</a:t>
            </a:r>
            <a:r>
              <a:rPr lang="zh-CN" altLang="en-US" dirty="0"/>
              <a:t>，主要是让大家能够快点配置好编程的环境</a:t>
            </a:r>
            <a:endParaRPr lang="en-CN" dirty="0"/>
          </a:p>
        </p:txBody>
      </p:sp>
      <p:sp>
        <p:nvSpPr>
          <p:cNvPr id="4" name="Slide Number Placeholder 3"/>
          <p:cNvSpPr>
            <a:spLocks noGrp="1"/>
          </p:cNvSpPr>
          <p:nvPr>
            <p:ph type="sldNum" sz="quarter" idx="5"/>
          </p:nvPr>
        </p:nvSpPr>
        <p:spPr/>
        <p:txBody>
          <a:bodyPr/>
          <a:lstStyle/>
          <a:p>
            <a:pPr>
              <a:defRPr/>
            </a:pPr>
            <a:fld id="{3C31A4FB-AB0B-4200-BC82-17C94E69ADE4}" type="slidenum">
              <a:rPr lang="en-US" altLang="zh-CN" smtClean="0"/>
              <a:pPr>
                <a:defRPr/>
              </a:pPr>
              <a:t>32</a:t>
            </a:fld>
            <a:endParaRPr lang="en-US" altLang="zh-CN"/>
          </a:p>
        </p:txBody>
      </p:sp>
    </p:spTree>
    <p:extLst>
      <p:ext uri="{BB962C8B-B14F-4D97-AF65-F5344CB8AC3E}">
        <p14:creationId xmlns:p14="http://schemas.microsoft.com/office/powerpoint/2010/main" val="23454737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命令行是人和机器之间一种文本形式的交互方式，人通过在命令行窗口输入命令，控制机器实现相应的行为，并且提供反馈。那么学习它的好处和必要性有几个，比方说并不是所有的任务都有相应的功能的具有图形界面的应用可以使用，比方说我们连接到远程服务器上工作，可能就没有图形界面，只能通过命令行来交互。另外一个是，如果我们熟悉命令行以后，会发现在一些情况下它比操作图形界面更加便捷，我们可以用命令行进行批量处理，命令比较复杂的话还可以存起来重复使用。但如果操作图形界面的话，就可能需要用鼠标到处重复点击，比较繁琐。</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那么怎么使用命令行，不同系统打开命令行窗口的方式不太一样，这里分别都有说明</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Dev-C++</a:t>
            </a:r>
            <a:r>
              <a:rPr lang="zh-CN" altLang="en-US" dirty="0"/>
              <a:t>会顺便帮忙装一个</a:t>
            </a:r>
            <a:r>
              <a:rPr lang="en-US" altLang="zh-CN" sz="1200" dirty="0"/>
              <a:t>TDM-GCC</a:t>
            </a:r>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33</a:t>
            </a:fld>
            <a:endParaRPr lang="en-US" altLang="zh-CN"/>
          </a:p>
        </p:txBody>
      </p:sp>
    </p:spTree>
    <p:extLst>
      <p:ext uri="{BB962C8B-B14F-4D97-AF65-F5344CB8AC3E}">
        <p14:creationId xmlns:p14="http://schemas.microsoft.com/office/powerpoint/2010/main" val="629021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3</a:t>
            </a:fld>
            <a:endParaRPr lang="en-US" altLang="zh-CN"/>
          </a:p>
        </p:txBody>
      </p:sp>
    </p:spTree>
    <p:extLst>
      <p:ext uri="{BB962C8B-B14F-4D97-AF65-F5344CB8AC3E}">
        <p14:creationId xmlns:p14="http://schemas.microsoft.com/office/powerpoint/2010/main" val="17666449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这是在不同系统上打开命令行窗口以后的样子</a:t>
            </a:r>
            <a:endParaRPr lang="en-US" altLang="zh-CN" dirty="0"/>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34</a:t>
            </a:fld>
            <a:endParaRPr lang="en-US" altLang="zh-CN"/>
          </a:p>
        </p:txBody>
      </p:sp>
    </p:spTree>
    <p:extLst>
      <p:ext uri="{BB962C8B-B14F-4D97-AF65-F5344CB8AC3E}">
        <p14:creationId xmlns:p14="http://schemas.microsoft.com/office/powerpoint/2010/main" val="15767564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打开这个窗口以后，会进入一个默认的目录，从那里开始可以执行各种各样的命令，比方说这里展示的常规操作</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包括现实当前目录的路径，新建目录，新建文件</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Root</a:t>
            </a:r>
            <a:r>
              <a:rPr lang="zh-CN" altLang="en-US" dirty="0"/>
              <a:t>用户的</a:t>
            </a:r>
            <a:r>
              <a:rPr lang="en-US" altLang="zh-CN" dirty="0"/>
              <a:t>~</a:t>
            </a:r>
            <a:r>
              <a:rPr lang="zh-CN" altLang="en-US" dirty="0"/>
              <a:t>路径相当于</a:t>
            </a:r>
            <a:r>
              <a:rPr lang="en-US" altLang="zh-CN" dirty="0"/>
              <a:t>/root</a:t>
            </a:r>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35</a:t>
            </a:fld>
            <a:endParaRPr lang="en-US" altLang="zh-CN"/>
          </a:p>
        </p:txBody>
      </p:sp>
    </p:spTree>
    <p:extLst>
      <p:ext uri="{BB962C8B-B14F-4D97-AF65-F5344CB8AC3E}">
        <p14:creationId xmlns:p14="http://schemas.microsoft.com/office/powerpoint/2010/main" val="9468937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查看当前目录下的文件，切换目录，删除文件</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Root</a:t>
            </a:r>
            <a:r>
              <a:rPr lang="zh-CN" altLang="en-US" dirty="0"/>
              <a:t>用户的</a:t>
            </a:r>
            <a:r>
              <a:rPr lang="en-US" altLang="zh-CN" dirty="0"/>
              <a:t>~</a:t>
            </a:r>
            <a:r>
              <a:rPr lang="zh-CN" altLang="en-US" dirty="0"/>
              <a:t>路径相当于</a:t>
            </a:r>
            <a:r>
              <a:rPr lang="en-US" altLang="zh-CN" dirty="0"/>
              <a:t>/root</a:t>
            </a:r>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36</a:t>
            </a:fld>
            <a:endParaRPr lang="en-US" altLang="zh-CN"/>
          </a:p>
        </p:txBody>
      </p:sp>
    </p:spTree>
    <p:extLst>
      <p:ext uri="{BB962C8B-B14F-4D97-AF65-F5344CB8AC3E}">
        <p14:creationId xmlns:p14="http://schemas.microsoft.com/office/powerpoint/2010/main" val="14769907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还有文件的移动拷贝等等</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Root</a:t>
            </a:r>
            <a:r>
              <a:rPr lang="zh-CN" altLang="en-US" dirty="0"/>
              <a:t>用户的</a:t>
            </a:r>
            <a:r>
              <a:rPr lang="en-US" altLang="zh-CN" dirty="0"/>
              <a:t>~</a:t>
            </a:r>
            <a:r>
              <a:rPr lang="zh-CN" altLang="en-US" dirty="0"/>
              <a:t>路径相当于</a:t>
            </a:r>
            <a:r>
              <a:rPr lang="en-US" altLang="zh-CN" dirty="0"/>
              <a:t>/root</a:t>
            </a:r>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37</a:t>
            </a:fld>
            <a:endParaRPr lang="en-US" altLang="zh-CN"/>
          </a:p>
        </p:txBody>
      </p:sp>
    </p:spTree>
    <p:extLst>
      <p:ext uri="{BB962C8B-B14F-4D97-AF65-F5344CB8AC3E}">
        <p14:creationId xmlns:p14="http://schemas.microsoft.com/office/powerpoint/2010/main" val="13798952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新建目录</a:t>
            </a:r>
            <a:r>
              <a:rPr lang="zh-CN" altLang="en-US" dirty="0"/>
              <a:t>，新建文件，显示当前目录下的文件等命令</a:t>
            </a:r>
            <a:endParaRPr lang="en-CN" dirty="0"/>
          </a:p>
        </p:txBody>
      </p:sp>
      <p:sp>
        <p:nvSpPr>
          <p:cNvPr id="4" name="Slide Number Placeholder 3"/>
          <p:cNvSpPr>
            <a:spLocks noGrp="1"/>
          </p:cNvSpPr>
          <p:nvPr>
            <p:ph type="sldNum" sz="quarter" idx="5"/>
          </p:nvPr>
        </p:nvSpPr>
        <p:spPr/>
        <p:txBody>
          <a:bodyPr/>
          <a:lstStyle/>
          <a:p>
            <a:pPr>
              <a:defRPr/>
            </a:pPr>
            <a:fld id="{3C31A4FB-AB0B-4200-BC82-17C94E69ADE4}" type="slidenum">
              <a:rPr lang="en-US" altLang="zh-CN" smtClean="0"/>
              <a:pPr>
                <a:defRPr/>
              </a:pPr>
              <a:t>38</a:t>
            </a:fld>
            <a:endParaRPr lang="en-US" altLang="zh-CN"/>
          </a:p>
        </p:txBody>
      </p:sp>
    </p:spTree>
    <p:extLst>
      <p:ext uri="{BB962C8B-B14F-4D97-AF65-F5344CB8AC3E}">
        <p14:creationId xmlns:p14="http://schemas.microsoft.com/office/powerpoint/2010/main" val="14700497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文件的拷贝</a:t>
            </a:r>
            <a:r>
              <a:rPr lang="zh-CN" altLang="en-US" dirty="0"/>
              <a:t>，目录切换，文件的删除等等</a:t>
            </a:r>
            <a:endParaRPr lang="en-CN" dirty="0"/>
          </a:p>
        </p:txBody>
      </p:sp>
      <p:sp>
        <p:nvSpPr>
          <p:cNvPr id="4" name="Slide Number Placeholder 3"/>
          <p:cNvSpPr>
            <a:spLocks noGrp="1"/>
          </p:cNvSpPr>
          <p:nvPr>
            <p:ph type="sldNum" sz="quarter" idx="5"/>
          </p:nvPr>
        </p:nvSpPr>
        <p:spPr/>
        <p:txBody>
          <a:bodyPr/>
          <a:lstStyle/>
          <a:p>
            <a:pPr>
              <a:defRPr/>
            </a:pPr>
            <a:fld id="{3C31A4FB-AB0B-4200-BC82-17C94E69ADE4}" type="slidenum">
              <a:rPr lang="en-US" altLang="zh-CN" smtClean="0"/>
              <a:pPr>
                <a:defRPr/>
              </a:pPr>
              <a:t>39</a:t>
            </a:fld>
            <a:endParaRPr lang="en-US" altLang="zh-CN"/>
          </a:p>
        </p:txBody>
      </p:sp>
    </p:spTree>
    <p:extLst>
      <p:ext uri="{BB962C8B-B14F-4D97-AF65-F5344CB8AC3E}">
        <p14:creationId xmlns:p14="http://schemas.microsoft.com/office/powerpoint/2010/main" val="1578741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4</a:t>
            </a:fld>
            <a:endParaRPr lang="en-US" altLang="zh-CN"/>
          </a:p>
        </p:txBody>
      </p:sp>
    </p:spTree>
    <p:extLst>
      <p:ext uri="{BB962C8B-B14F-4D97-AF65-F5344CB8AC3E}">
        <p14:creationId xmlns:p14="http://schemas.microsoft.com/office/powerpoint/2010/main" val="33563102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6</a:t>
            </a:fld>
            <a:endParaRPr lang="en-US" altLang="zh-CN"/>
          </a:p>
        </p:txBody>
      </p:sp>
    </p:spTree>
    <p:extLst>
      <p:ext uri="{BB962C8B-B14F-4D97-AF65-F5344CB8AC3E}">
        <p14:creationId xmlns:p14="http://schemas.microsoft.com/office/powerpoint/2010/main" val="2806616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7</a:t>
            </a:fld>
            <a:endParaRPr lang="en-US" altLang="zh-CN"/>
          </a:p>
        </p:txBody>
      </p:sp>
    </p:spTree>
    <p:extLst>
      <p:ext uri="{BB962C8B-B14F-4D97-AF65-F5344CB8AC3E}">
        <p14:creationId xmlns:p14="http://schemas.microsoft.com/office/powerpoint/2010/main" val="2826161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比如一个函数不能超过</a:t>
            </a:r>
            <a:r>
              <a:rPr kumimoji="1" lang="en-US" altLang="zh-CN" dirty="0"/>
              <a:t>200</a:t>
            </a:r>
            <a:r>
              <a:rPr kumimoji="1" lang="zh-CN" altLang="en-US" dirty="0"/>
              <a:t>行；越长、越复杂的程序越难以维护、管理和</a:t>
            </a:r>
            <a:r>
              <a:rPr kumimoji="1" lang="en-US" altLang="zh-CN" dirty="0"/>
              <a:t>debug</a:t>
            </a:r>
          </a:p>
          <a:p>
            <a:endParaRPr kumimoji="1" lang="en-US" altLang="zh-CN" dirty="0"/>
          </a:p>
          <a:p>
            <a:r>
              <a:rPr kumimoji="1" lang="zh-CN" altLang="en-US" dirty="0"/>
              <a:t>什么叫做 “对机器有很好的可读性？”</a:t>
            </a:r>
            <a:endParaRPr kumimoji="1" lang="en-US" altLang="zh-CN" dirty="0"/>
          </a:p>
          <a:p>
            <a:r>
              <a:rPr kumimoji="1" lang="en-US" altLang="zh-CN" dirty="0"/>
              <a:t>----</a:t>
            </a:r>
            <a:r>
              <a:rPr kumimoji="1" lang="zh-CN" altLang="en-US" dirty="0"/>
              <a:t>这里可能说的是语言有些代码容易造成歧义</a:t>
            </a:r>
          </a:p>
          <a:p>
            <a:r>
              <a:rPr kumimoji="1" lang="zh-CN" altLang="en-US" dirty="0"/>
              <a:t>比如</a:t>
            </a:r>
            <a:r>
              <a:rPr kumimoji="1" lang="en-US" altLang="zh-CN" dirty="0"/>
              <a:t>++</a:t>
            </a:r>
            <a:r>
              <a:rPr kumimoji="1" lang="en-US" altLang="zh-CN" dirty="0" err="1"/>
              <a:t>i</a:t>
            </a:r>
            <a:r>
              <a:rPr kumimoji="1" lang="en-US" altLang="zh-CN" dirty="0"/>
              <a:t>--</a:t>
            </a:r>
            <a:r>
              <a:rPr kumimoji="1" lang="zh-CN" altLang="en-US" dirty="0"/>
              <a:t>，这种是未定义行为，不同的编译器结果不一样</a:t>
            </a:r>
            <a:endParaRPr kumimoji="1" lang="en-US" altLang="zh-CN" dirty="0"/>
          </a:p>
          <a:p>
            <a:r>
              <a:rPr kumimoji="1" lang="en-US" altLang="zh-CN" dirty="0"/>
              <a:t>----</a:t>
            </a:r>
            <a:r>
              <a:rPr kumimoji="1" lang="zh-CN" altLang="en-US" dirty="0"/>
              <a:t>可读性</a:t>
            </a:r>
            <a:r>
              <a:rPr kumimoji="1" lang="en-US" altLang="zh-CN" dirty="0"/>
              <a:t>:</a:t>
            </a:r>
            <a:r>
              <a:rPr kumimoji="1" lang="zh-CN" altLang="en-US" dirty="0"/>
              <a:t>从代码很容易看出代码的功能、意图（变量命名、运算逻辑、注释等）</a:t>
            </a:r>
            <a:endParaRPr kumimoji="1" lang="en-US" altLang="zh-CN" dirty="0"/>
          </a:p>
          <a:p>
            <a:endParaRPr kumimoji="1" lang="en-US" altLang="zh-CN" dirty="0"/>
          </a:p>
          <a:p>
            <a:r>
              <a:rPr kumimoji="1" lang="zh-CN" altLang="en-US" dirty="0"/>
              <a:t>鸟：会飞、会叫的就是鸟</a:t>
            </a:r>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12</a:t>
            </a:fld>
            <a:endParaRPr lang="en-US" altLang="zh-CN"/>
          </a:p>
        </p:txBody>
      </p:sp>
    </p:spTree>
    <p:extLst>
      <p:ext uri="{BB962C8B-B14F-4D97-AF65-F5344CB8AC3E}">
        <p14:creationId xmlns:p14="http://schemas.microsoft.com/office/powerpoint/2010/main" val="16198236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1</a:t>
            </a:r>
            <a:r>
              <a:rPr kumimoji="1" lang="zh-CN" altLang="en-US" dirty="0"/>
              <a:t> 底层语言</a:t>
            </a:r>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13</a:t>
            </a:fld>
            <a:endParaRPr lang="en-US" altLang="zh-CN"/>
          </a:p>
        </p:txBody>
      </p:sp>
    </p:spTree>
    <p:extLst>
      <p:ext uri="{BB962C8B-B14F-4D97-AF65-F5344CB8AC3E}">
        <p14:creationId xmlns:p14="http://schemas.microsoft.com/office/powerpoint/2010/main" val="404109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Arial" panose="020B0604020202020204" pitchFamily="34" charset="0"/>
                <a:ea typeface="宋体" panose="02010600030101010101" pitchFamily="2" charset="-122"/>
                <a:cs typeface="+mn-cs"/>
              </a:rPr>
              <a:t> 1)C/C++</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可以潜入任何现代处理器中，几乎所有的操作系统都支持</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C/C++,</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跨平台性非常好。</a:t>
            </a:r>
          </a:p>
          <a:p>
            <a:r>
              <a:rPr lang="zh-CN" altLang="en-US" sz="1200" b="0" i="0" kern="1200" dirty="0">
                <a:solidFill>
                  <a:schemeClr val="tx1"/>
                </a:solidFill>
                <a:effectLst/>
                <a:latin typeface="Arial" panose="020B0604020202020204" pitchFamily="34" charset="0"/>
                <a:ea typeface="宋体" panose="02010600030101010101" pitchFamily="2" charset="-122"/>
                <a:cs typeface="+mn-cs"/>
              </a:rPr>
              <a:t>    </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2</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C</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语言体型小巧，简洁高效并且接近汇编语言，</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C++</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功能在</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C</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的基础上增加面向对象的特点，代码可读性好，运行效率高。</a:t>
            </a:r>
          </a:p>
          <a:p>
            <a:r>
              <a:rPr lang="zh-CN" altLang="en-US" sz="1200" b="0" i="0" kern="1200" dirty="0">
                <a:solidFill>
                  <a:schemeClr val="tx1"/>
                </a:solidFill>
                <a:effectLst/>
                <a:latin typeface="Arial" panose="020B0604020202020204" pitchFamily="34" charset="0"/>
                <a:ea typeface="宋体" panose="02010600030101010101" pitchFamily="2" charset="-122"/>
                <a:cs typeface="+mn-cs"/>
              </a:rPr>
              <a:t>    </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3</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）运行效率高，高效安全。允许直接访问物理地址，对硬件进行操作</a:t>
            </a:r>
          </a:p>
          <a:p>
            <a:r>
              <a:rPr lang="zh-CN" altLang="en-US" sz="1200" b="0" i="0" kern="1200" dirty="0">
                <a:solidFill>
                  <a:schemeClr val="tx1"/>
                </a:solidFill>
                <a:effectLst/>
                <a:latin typeface="Arial" panose="020B0604020202020204" pitchFamily="34" charset="0"/>
                <a:ea typeface="宋体" panose="02010600030101010101" pitchFamily="2" charset="-122"/>
                <a:cs typeface="+mn-cs"/>
              </a:rPr>
              <a:t>    </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4</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）语言简洁，编写风格自由。</a:t>
            </a:r>
          </a:p>
          <a:p>
            <a:r>
              <a:rPr lang="zh-CN" altLang="en-US" sz="1200" b="0" i="0" kern="1200" dirty="0">
                <a:solidFill>
                  <a:schemeClr val="tx1"/>
                </a:solidFill>
                <a:effectLst/>
                <a:latin typeface="Arial" panose="020B0604020202020204" pitchFamily="34" charset="0"/>
                <a:ea typeface="宋体" panose="02010600030101010101" pitchFamily="2" charset="-122"/>
                <a:cs typeface="+mn-cs"/>
              </a:rPr>
              <a:t>    </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5</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）大项目上具有优势。 </a:t>
            </a:r>
          </a:p>
          <a:p>
            <a:r>
              <a:rPr lang="en-US" altLang="zh-CN" sz="1200" b="0" i="0" kern="1200" dirty="0">
                <a:solidFill>
                  <a:schemeClr val="tx1"/>
                </a:solidFill>
                <a:effectLst/>
                <a:latin typeface="Arial" panose="020B0604020202020204" pitchFamily="34" charset="0"/>
                <a:ea typeface="宋体" panose="02010600030101010101" pitchFamily="2" charset="-122"/>
                <a:cs typeface="+mn-cs"/>
              </a:rPr>
              <a:t>2.C/C++</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语言的缺点</a:t>
            </a:r>
          </a:p>
          <a:p>
            <a:r>
              <a:rPr lang="zh-CN" altLang="en-US" sz="1200" b="0" i="0" kern="1200" dirty="0">
                <a:solidFill>
                  <a:schemeClr val="tx1"/>
                </a:solidFill>
                <a:effectLst/>
                <a:latin typeface="Arial" panose="020B0604020202020204" pitchFamily="34" charset="0"/>
                <a:ea typeface="宋体" panose="02010600030101010101" pitchFamily="2" charset="-122"/>
                <a:cs typeface="+mn-cs"/>
              </a:rPr>
              <a:t>     </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1</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）相对于</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JAVA</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来说，没有垃圾回收机制，容易引发内存泄露</a:t>
            </a:r>
          </a:p>
          <a:p>
            <a:r>
              <a:rPr lang="zh-CN" altLang="en-US" sz="1200" b="0" i="0" kern="1200" dirty="0">
                <a:solidFill>
                  <a:schemeClr val="tx1"/>
                </a:solidFill>
                <a:effectLst/>
                <a:latin typeface="Arial" panose="020B0604020202020204" pitchFamily="34" charset="0"/>
                <a:ea typeface="宋体" panose="02010600030101010101" pitchFamily="2" charset="-122"/>
                <a:cs typeface="+mn-cs"/>
              </a:rPr>
              <a:t>     </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2</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）内容较多而且较难，学习起来相对困难。不仅要理解编程范式，还要理解背后的运作原理</a:t>
            </a:r>
          </a:p>
          <a:p>
            <a:endParaRPr kumimoji="1" lang="zh-CN" altLang="en-US" dirty="0"/>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14</a:t>
            </a:fld>
            <a:endParaRPr lang="en-US" altLang="zh-CN"/>
          </a:p>
        </p:txBody>
      </p:sp>
    </p:spTree>
    <p:extLst>
      <p:ext uri="{BB962C8B-B14F-4D97-AF65-F5344CB8AC3E}">
        <p14:creationId xmlns:p14="http://schemas.microsoft.com/office/powerpoint/2010/main" val="8682892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标量，向量，矩阵，</a:t>
            </a:r>
            <a:r>
              <a:rPr kumimoji="1" lang="en-US" altLang="zh-CN" dirty="0"/>
              <a:t>tensor</a:t>
            </a:r>
            <a:r>
              <a:rPr kumimoji="1" lang="zh-CN" altLang="en-US" dirty="0"/>
              <a:t>张量 </a:t>
            </a:r>
            <a:r>
              <a:rPr kumimoji="1" lang="en-US" altLang="zh-CN" dirty="0"/>
              <a:t>(</a:t>
            </a:r>
            <a:r>
              <a:rPr kumimoji="1" lang="zh-CN" altLang="en-US" dirty="0"/>
              <a:t>向量的内积，转置，矩阵乘法，等等</a:t>
            </a:r>
            <a:r>
              <a:rPr kumimoji="1" lang="en-US" altLang="zh-CN" dirty="0"/>
              <a:t>)</a:t>
            </a:r>
          </a:p>
          <a:p>
            <a:r>
              <a:rPr kumimoji="1" lang="zh-CN" altLang="en-US" dirty="0"/>
              <a:t>微积分</a:t>
            </a:r>
            <a:endParaRPr kumimoji="1" lang="en-US" altLang="zh-CN" dirty="0"/>
          </a:p>
          <a:p>
            <a:r>
              <a:rPr kumimoji="1" lang="zh-CN" altLang="en-US" dirty="0"/>
              <a:t>概率统计</a:t>
            </a:r>
            <a:endParaRPr kumimoji="1" lang="en-US" altLang="zh-CN" dirty="0"/>
          </a:p>
          <a:p>
            <a:endParaRPr kumimoji="1" lang="en-US" altLang="zh-CN" dirty="0"/>
          </a:p>
          <a:p>
            <a:r>
              <a:rPr kumimoji="1" lang="zh-CN" altLang="en-US" dirty="0"/>
              <a:t>语言：体现为一种符号系统</a:t>
            </a:r>
            <a:endParaRPr kumimoji="1" lang="en-US" altLang="zh-CN" dirty="0"/>
          </a:p>
          <a:p>
            <a:r>
              <a:rPr kumimoji="1" lang="zh-CN" altLang="en-US" dirty="0"/>
              <a:t>数学：推理、证明、严密的逻辑思维</a:t>
            </a:r>
            <a:endParaRPr kumimoji="1" lang="en-US" altLang="zh-CN" dirty="0"/>
          </a:p>
          <a:p>
            <a:r>
              <a:rPr kumimoji="1" lang="zh-CN" altLang="en-US" dirty="0"/>
              <a:t>汉语：字，词，语法，句法，语用</a:t>
            </a:r>
          </a:p>
        </p:txBody>
      </p:sp>
      <p:sp>
        <p:nvSpPr>
          <p:cNvPr id="4" name="灯片编号占位符 3"/>
          <p:cNvSpPr>
            <a:spLocks noGrp="1"/>
          </p:cNvSpPr>
          <p:nvPr>
            <p:ph type="sldNum" sz="quarter" idx="5"/>
          </p:nvPr>
        </p:nvSpPr>
        <p:spPr/>
        <p:txBody>
          <a:bodyPr/>
          <a:lstStyle/>
          <a:p>
            <a:pPr>
              <a:defRPr/>
            </a:pPr>
            <a:fld id="{3C31A4FB-AB0B-4200-BC82-17C94E69ADE4}" type="slidenum">
              <a:rPr lang="en-US" altLang="zh-CN" smtClean="0"/>
              <a:pPr>
                <a:defRPr/>
              </a:pPr>
              <a:t>19</a:t>
            </a:fld>
            <a:endParaRPr lang="en-US" altLang="zh-CN"/>
          </a:p>
        </p:txBody>
      </p:sp>
    </p:spTree>
    <p:extLst>
      <p:ext uri="{BB962C8B-B14F-4D97-AF65-F5344CB8AC3E}">
        <p14:creationId xmlns:p14="http://schemas.microsoft.com/office/powerpoint/2010/main" val="4159364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zh-CN"/>
          </a:p>
        </p:txBody>
      </p:sp>
      <p:sp>
        <p:nvSpPr>
          <p:cNvPr id="5" name="Footer Placeholder 4"/>
          <p:cNvSpPr>
            <a:spLocks noGrp="1"/>
          </p:cNvSpPr>
          <p:nvPr>
            <p:ph type="ftr" sz="quarter" idx="11"/>
          </p:nvPr>
        </p:nvSpPr>
        <p:spPr/>
        <p:txBody>
          <a:bodyPr/>
          <a:lstStyle>
            <a:lvl1pPr>
              <a:defRPr/>
            </a:lvl1pPr>
          </a:lstStyle>
          <a:p>
            <a:pPr>
              <a:defRPr/>
            </a:pPr>
            <a:endParaRPr lang="en-US" altLang="zh-CN"/>
          </a:p>
        </p:txBody>
      </p:sp>
      <p:sp>
        <p:nvSpPr>
          <p:cNvPr id="6" name="Slide Number Placeholder 5"/>
          <p:cNvSpPr>
            <a:spLocks noGrp="1"/>
          </p:cNvSpPr>
          <p:nvPr>
            <p:ph type="sldNum" sz="quarter" idx="12"/>
          </p:nvPr>
        </p:nvSpPr>
        <p:spPr/>
        <p:txBody>
          <a:bodyPr/>
          <a:lstStyle>
            <a:lvl1pPr>
              <a:defRPr/>
            </a:lvl1pPr>
          </a:lstStyle>
          <a:p>
            <a:pPr>
              <a:defRPr/>
            </a:pPr>
            <a:fld id="{E5375CB7-C50A-49C3-BF10-448E10BBECBB}" type="slidenum">
              <a:rPr lang="en-US" altLang="zh-CN"/>
              <a:pPr>
                <a:defRPr/>
              </a:pPr>
              <a:t>‹#›</a:t>
            </a:fld>
            <a:endParaRPr lang="en-US" altLang="zh-CN"/>
          </a:p>
        </p:txBody>
      </p:sp>
    </p:spTree>
    <p:extLst>
      <p:ext uri="{BB962C8B-B14F-4D97-AF65-F5344CB8AC3E}">
        <p14:creationId xmlns:p14="http://schemas.microsoft.com/office/powerpoint/2010/main" val="216393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zh-CN"/>
          </a:p>
        </p:txBody>
      </p:sp>
      <p:sp>
        <p:nvSpPr>
          <p:cNvPr id="5" name="Footer Placeholder 4"/>
          <p:cNvSpPr>
            <a:spLocks noGrp="1"/>
          </p:cNvSpPr>
          <p:nvPr>
            <p:ph type="ftr" sz="quarter" idx="11"/>
          </p:nvPr>
        </p:nvSpPr>
        <p:spPr/>
        <p:txBody>
          <a:bodyPr/>
          <a:lstStyle>
            <a:lvl1pPr>
              <a:defRPr/>
            </a:lvl1pPr>
          </a:lstStyle>
          <a:p>
            <a:pPr>
              <a:defRPr/>
            </a:pPr>
            <a:endParaRPr lang="en-US" altLang="zh-CN"/>
          </a:p>
        </p:txBody>
      </p:sp>
      <p:sp>
        <p:nvSpPr>
          <p:cNvPr id="6" name="Slide Number Placeholder 5"/>
          <p:cNvSpPr>
            <a:spLocks noGrp="1"/>
          </p:cNvSpPr>
          <p:nvPr>
            <p:ph type="sldNum" sz="quarter" idx="12"/>
          </p:nvPr>
        </p:nvSpPr>
        <p:spPr/>
        <p:txBody>
          <a:bodyPr/>
          <a:lstStyle>
            <a:lvl1pPr>
              <a:defRPr/>
            </a:lvl1pPr>
          </a:lstStyle>
          <a:p>
            <a:pPr>
              <a:defRPr/>
            </a:pPr>
            <a:fld id="{E17DFA39-F49E-4E32-9F7F-DC3B6C5436DB}" type="slidenum">
              <a:rPr lang="en-US" altLang="zh-CN"/>
              <a:pPr>
                <a:defRPr/>
              </a:pPr>
              <a:t>‹#›</a:t>
            </a:fld>
            <a:endParaRPr lang="en-US" altLang="zh-CN"/>
          </a:p>
        </p:txBody>
      </p:sp>
    </p:spTree>
    <p:extLst>
      <p:ext uri="{BB962C8B-B14F-4D97-AF65-F5344CB8AC3E}">
        <p14:creationId xmlns:p14="http://schemas.microsoft.com/office/powerpoint/2010/main" val="3523975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zh-CN"/>
          </a:p>
        </p:txBody>
      </p:sp>
      <p:sp>
        <p:nvSpPr>
          <p:cNvPr id="5" name="Footer Placeholder 4"/>
          <p:cNvSpPr>
            <a:spLocks noGrp="1"/>
          </p:cNvSpPr>
          <p:nvPr>
            <p:ph type="ftr" sz="quarter" idx="11"/>
          </p:nvPr>
        </p:nvSpPr>
        <p:spPr/>
        <p:txBody>
          <a:bodyPr/>
          <a:lstStyle>
            <a:lvl1pPr>
              <a:defRPr/>
            </a:lvl1pPr>
          </a:lstStyle>
          <a:p>
            <a:pPr>
              <a:defRPr/>
            </a:pPr>
            <a:endParaRPr lang="en-US" altLang="zh-CN"/>
          </a:p>
        </p:txBody>
      </p:sp>
      <p:sp>
        <p:nvSpPr>
          <p:cNvPr id="6" name="Slide Number Placeholder 5"/>
          <p:cNvSpPr>
            <a:spLocks noGrp="1"/>
          </p:cNvSpPr>
          <p:nvPr>
            <p:ph type="sldNum" sz="quarter" idx="12"/>
          </p:nvPr>
        </p:nvSpPr>
        <p:spPr/>
        <p:txBody>
          <a:bodyPr/>
          <a:lstStyle>
            <a:lvl1pPr>
              <a:defRPr/>
            </a:lvl1pPr>
          </a:lstStyle>
          <a:p>
            <a:pPr>
              <a:defRPr/>
            </a:pPr>
            <a:fld id="{21A70E48-0FCB-4A72-B125-9E5A77787C51}" type="slidenum">
              <a:rPr lang="en-US" altLang="zh-CN"/>
              <a:pPr>
                <a:defRPr/>
              </a:pPr>
              <a:t>‹#›</a:t>
            </a:fld>
            <a:endParaRPr lang="en-US" altLang="zh-CN"/>
          </a:p>
        </p:txBody>
      </p:sp>
    </p:spTree>
    <p:extLst>
      <p:ext uri="{BB962C8B-B14F-4D97-AF65-F5344CB8AC3E}">
        <p14:creationId xmlns:p14="http://schemas.microsoft.com/office/powerpoint/2010/main" val="1997969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179512" y="116632"/>
            <a:ext cx="7886700" cy="1325563"/>
          </a:xfrm>
        </p:spPr>
        <p:txBody>
          <a:bodyPr/>
          <a:lstStyle>
            <a:lvl1pPr>
              <a:defRPr b="1">
                <a:latin typeface="微软雅黑" panose="020B0503020204020204" pitchFamily="34" charset="-122"/>
                <a:ea typeface="微软雅黑" panose="020B0503020204020204" pitchFamily="34"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628650" y="1628800"/>
            <a:ext cx="8047806" cy="4749029"/>
          </a:xfrm>
        </p:spPr>
        <p:txBody>
          <a:bodyPr/>
          <a:lstStyle>
            <a:lvl1pPr marL="228600" indent="-228600">
              <a:buSzPct val="75000"/>
              <a:buFont typeface="Wingdings" panose="05000000000000000000" pitchFamily="2" charset="2"/>
              <a:buChar char="n"/>
              <a:defRPr b="1" baseline="0">
                <a:solidFill>
                  <a:srgbClr val="003366"/>
                </a:solidFill>
                <a:latin typeface="Consolas" panose="020B0609020204030204" pitchFamily="49" charset="0"/>
                <a:ea typeface="华文楷体" panose="02010600040101010101" pitchFamily="2" charset="-122"/>
              </a:defRPr>
            </a:lvl1pPr>
            <a:lvl2pPr>
              <a:defRPr baseline="0">
                <a:latin typeface="Consolas" panose="020B0609020204030204" pitchFamily="49" charset="0"/>
                <a:ea typeface="华文楷体" panose="02010600040101010101" pitchFamily="2" charset="-122"/>
              </a:defRPr>
            </a:lvl2pPr>
            <a:lvl3pPr>
              <a:defRPr baseline="0">
                <a:latin typeface="Consolas" panose="020B0609020204030204" pitchFamily="49" charset="0"/>
                <a:ea typeface="华文楷体" panose="02010600040101010101" pitchFamily="2" charset="-122"/>
              </a:defRPr>
            </a:lvl3pPr>
            <a:lvl4pPr>
              <a:defRPr baseline="0">
                <a:latin typeface="Consolas" panose="020B0609020204030204" pitchFamily="49" charset="0"/>
                <a:ea typeface="华文楷体" panose="02010600040101010101" pitchFamily="2" charset="-122"/>
              </a:defRPr>
            </a:lvl4pPr>
            <a:lvl5pPr>
              <a:defRPr baseline="0">
                <a:latin typeface="Consolas" panose="020B0609020204030204" pitchFamily="49" charset="0"/>
                <a:ea typeface="华文楷体" panose="02010600040101010101" pitchFamily="2"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6" name="Slide Number Placeholder 5"/>
          <p:cNvSpPr>
            <a:spLocks noGrp="1"/>
          </p:cNvSpPr>
          <p:nvPr>
            <p:ph type="sldNum" sz="quarter" idx="12"/>
          </p:nvPr>
        </p:nvSpPr>
        <p:spPr>
          <a:xfrm>
            <a:off x="6948264" y="6377830"/>
            <a:ext cx="2057400" cy="365125"/>
          </a:xfrm>
        </p:spPr>
        <p:txBody>
          <a:bodyPr/>
          <a:lstStyle>
            <a:lvl1pPr>
              <a:defRPr/>
            </a:lvl1pPr>
          </a:lstStyle>
          <a:p>
            <a:pPr>
              <a:defRPr/>
            </a:pPr>
            <a:fld id="{BFD7BE51-03DD-4CCA-8227-D775462981B4}" type="slidenum">
              <a:rPr lang="en-US" altLang="zh-CN"/>
              <a:pPr>
                <a:defRPr/>
              </a:pPr>
              <a:t>‹#›</a:t>
            </a:fld>
            <a:endParaRPr lang="en-US" altLang="zh-CN"/>
          </a:p>
        </p:txBody>
      </p:sp>
    </p:spTree>
    <p:extLst>
      <p:ext uri="{BB962C8B-B14F-4D97-AF65-F5344CB8AC3E}">
        <p14:creationId xmlns:p14="http://schemas.microsoft.com/office/powerpoint/2010/main" val="4089651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lvl1pPr>
              <a:defRPr/>
            </a:lvl1pPr>
          </a:lstStyle>
          <a:p>
            <a:pPr>
              <a:defRPr/>
            </a:pPr>
            <a:endParaRPr lang="en-US" altLang="zh-CN"/>
          </a:p>
        </p:txBody>
      </p:sp>
      <p:sp>
        <p:nvSpPr>
          <p:cNvPr id="5" name="Footer Placeholder 4"/>
          <p:cNvSpPr>
            <a:spLocks noGrp="1"/>
          </p:cNvSpPr>
          <p:nvPr>
            <p:ph type="ftr" sz="quarter" idx="11"/>
          </p:nvPr>
        </p:nvSpPr>
        <p:spPr/>
        <p:txBody>
          <a:bodyPr/>
          <a:lstStyle>
            <a:lvl1pPr>
              <a:defRPr/>
            </a:lvl1pPr>
          </a:lstStyle>
          <a:p>
            <a:pPr>
              <a:defRPr/>
            </a:pPr>
            <a:endParaRPr lang="en-US" altLang="zh-CN"/>
          </a:p>
        </p:txBody>
      </p:sp>
      <p:sp>
        <p:nvSpPr>
          <p:cNvPr id="6" name="Slide Number Placeholder 5"/>
          <p:cNvSpPr>
            <a:spLocks noGrp="1"/>
          </p:cNvSpPr>
          <p:nvPr>
            <p:ph type="sldNum" sz="quarter" idx="12"/>
          </p:nvPr>
        </p:nvSpPr>
        <p:spPr/>
        <p:txBody>
          <a:bodyPr/>
          <a:lstStyle>
            <a:lvl1pPr>
              <a:defRPr/>
            </a:lvl1pPr>
          </a:lstStyle>
          <a:p>
            <a:pPr>
              <a:defRPr/>
            </a:pPr>
            <a:fld id="{56A36992-6990-409A-985D-C59BD1CB152B}" type="slidenum">
              <a:rPr lang="en-US" altLang="zh-CN"/>
              <a:pPr>
                <a:defRPr/>
              </a:pPr>
              <a:t>‹#›</a:t>
            </a:fld>
            <a:endParaRPr lang="en-US" altLang="zh-CN"/>
          </a:p>
        </p:txBody>
      </p:sp>
    </p:spTree>
    <p:extLst>
      <p:ext uri="{BB962C8B-B14F-4D97-AF65-F5344CB8AC3E}">
        <p14:creationId xmlns:p14="http://schemas.microsoft.com/office/powerpoint/2010/main" val="4145874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3"/>
          <p:cNvSpPr>
            <a:spLocks noGrp="1"/>
          </p:cNvSpPr>
          <p:nvPr>
            <p:ph type="dt" sz="half" idx="10"/>
          </p:nvPr>
        </p:nvSpPr>
        <p:spPr/>
        <p:txBody>
          <a:bodyPr/>
          <a:lstStyle>
            <a:lvl1pPr>
              <a:defRPr/>
            </a:lvl1pPr>
          </a:lstStyle>
          <a:p>
            <a:pPr>
              <a:defRPr/>
            </a:pPr>
            <a:endParaRPr lang="en-US" altLang="zh-CN"/>
          </a:p>
        </p:txBody>
      </p:sp>
      <p:sp>
        <p:nvSpPr>
          <p:cNvPr id="6" name="Footer Placeholder 4"/>
          <p:cNvSpPr>
            <a:spLocks noGrp="1"/>
          </p:cNvSpPr>
          <p:nvPr>
            <p:ph type="ftr" sz="quarter" idx="11"/>
          </p:nvPr>
        </p:nvSpPr>
        <p:spPr/>
        <p:txBody>
          <a:bodyPr/>
          <a:lstStyle>
            <a:lvl1pPr>
              <a:defRPr/>
            </a:lvl1pPr>
          </a:lstStyle>
          <a:p>
            <a:pPr>
              <a:defRPr/>
            </a:pPr>
            <a:endParaRPr lang="en-US" altLang="zh-CN"/>
          </a:p>
        </p:txBody>
      </p:sp>
      <p:sp>
        <p:nvSpPr>
          <p:cNvPr id="7" name="Slide Number Placeholder 5"/>
          <p:cNvSpPr>
            <a:spLocks noGrp="1"/>
          </p:cNvSpPr>
          <p:nvPr>
            <p:ph type="sldNum" sz="quarter" idx="12"/>
          </p:nvPr>
        </p:nvSpPr>
        <p:spPr/>
        <p:txBody>
          <a:bodyPr/>
          <a:lstStyle>
            <a:lvl1pPr>
              <a:defRPr/>
            </a:lvl1pPr>
          </a:lstStyle>
          <a:p>
            <a:pPr>
              <a:defRPr/>
            </a:pPr>
            <a:fld id="{E8EEA948-DC3E-4FC8-BEDF-6D0D5F7E4CBF}" type="slidenum">
              <a:rPr lang="en-US" altLang="zh-CN"/>
              <a:pPr>
                <a:defRPr/>
              </a:pPr>
              <a:t>‹#›</a:t>
            </a:fld>
            <a:endParaRPr lang="en-US" altLang="zh-CN"/>
          </a:p>
        </p:txBody>
      </p:sp>
    </p:spTree>
    <p:extLst>
      <p:ext uri="{BB962C8B-B14F-4D97-AF65-F5344CB8AC3E}">
        <p14:creationId xmlns:p14="http://schemas.microsoft.com/office/powerpoint/2010/main" val="1961975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3"/>
          <p:cNvSpPr>
            <a:spLocks noGrp="1"/>
          </p:cNvSpPr>
          <p:nvPr>
            <p:ph type="dt" sz="half" idx="10"/>
          </p:nvPr>
        </p:nvSpPr>
        <p:spPr/>
        <p:txBody>
          <a:bodyPr/>
          <a:lstStyle>
            <a:lvl1pPr>
              <a:defRPr/>
            </a:lvl1pPr>
          </a:lstStyle>
          <a:p>
            <a:pPr>
              <a:defRPr/>
            </a:pPr>
            <a:endParaRPr lang="en-US" altLang="zh-CN"/>
          </a:p>
        </p:txBody>
      </p:sp>
      <p:sp>
        <p:nvSpPr>
          <p:cNvPr id="8" name="Footer Placeholder 4"/>
          <p:cNvSpPr>
            <a:spLocks noGrp="1"/>
          </p:cNvSpPr>
          <p:nvPr>
            <p:ph type="ftr" sz="quarter" idx="11"/>
          </p:nvPr>
        </p:nvSpPr>
        <p:spPr/>
        <p:txBody>
          <a:bodyPr/>
          <a:lstStyle>
            <a:lvl1pPr>
              <a:defRPr/>
            </a:lvl1pPr>
          </a:lstStyle>
          <a:p>
            <a:pPr>
              <a:defRPr/>
            </a:pPr>
            <a:endParaRPr lang="en-US" altLang="zh-CN"/>
          </a:p>
        </p:txBody>
      </p:sp>
      <p:sp>
        <p:nvSpPr>
          <p:cNvPr id="9" name="Slide Number Placeholder 5"/>
          <p:cNvSpPr>
            <a:spLocks noGrp="1"/>
          </p:cNvSpPr>
          <p:nvPr>
            <p:ph type="sldNum" sz="quarter" idx="12"/>
          </p:nvPr>
        </p:nvSpPr>
        <p:spPr/>
        <p:txBody>
          <a:bodyPr/>
          <a:lstStyle>
            <a:lvl1pPr>
              <a:defRPr/>
            </a:lvl1pPr>
          </a:lstStyle>
          <a:p>
            <a:pPr>
              <a:defRPr/>
            </a:pPr>
            <a:fld id="{99D87F4C-F228-4387-9ECA-2FC048F220FE}" type="slidenum">
              <a:rPr lang="en-US" altLang="zh-CN"/>
              <a:pPr>
                <a:defRPr/>
              </a:pPr>
              <a:t>‹#›</a:t>
            </a:fld>
            <a:endParaRPr lang="en-US" altLang="zh-CN"/>
          </a:p>
        </p:txBody>
      </p:sp>
    </p:spTree>
    <p:extLst>
      <p:ext uri="{BB962C8B-B14F-4D97-AF65-F5344CB8AC3E}">
        <p14:creationId xmlns:p14="http://schemas.microsoft.com/office/powerpoint/2010/main" val="3539980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Date Placeholder 3"/>
          <p:cNvSpPr>
            <a:spLocks noGrp="1"/>
          </p:cNvSpPr>
          <p:nvPr>
            <p:ph type="dt" sz="half" idx="10"/>
          </p:nvPr>
        </p:nvSpPr>
        <p:spPr/>
        <p:txBody>
          <a:bodyPr/>
          <a:lstStyle>
            <a:lvl1pPr>
              <a:defRPr/>
            </a:lvl1pPr>
          </a:lstStyle>
          <a:p>
            <a:pPr>
              <a:defRPr/>
            </a:pPr>
            <a:endParaRPr lang="en-US" altLang="zh-CN"/>
          </a:p>
        </p:txBody>
      </p:sp>
      <p:sp>
        <p:nvSpPr>
          <p:cNvPr id="4" name="Footer Placeholder 4"/>
          <p:cNvSpPr>
            <a:spLocks noGrp="1"/>
          </p:cNvSpPr>
          <p:nvPr>
            <p:ph type="ftr" sz="quarter" idx="11"/>
          </p:nvPr>
        </p:nvSpPr>
        <p:spPr/>
        <p:txBody>
          <a:bodyPr/>
          <a:lstStyle>
            <a:lvl1pPr>
              <a:defRPr/>
            </a:lvl1pPr>
          </a:lstStyle>
          <a:p>
            <a:pPr>
              <a:defRPr/>
            </a:pPr>
            <a:endParaRPr lang="en-US" altLang="zh-CN"/>
          </a:p>
        </p:txBody>
      </p:sp>
      <p:sp>
        <p:nvSpPr>
          <p:cNvPr id="5" name="Slide Number Placeholder 5"/>
          <p:cNvSpPr>
            <a:spLocks noGrp="1"/>
          </p:cNvSpPr>
          <p:nvPr>
            <p:ph type="sldNum" sz="quarter" idx="12"/>
          </p:nvPr>
        </p:nvSpPr>
        <p:spPr/>
        <p:txBody>
          <a:bodyPr/>
          <a:lstStyle>
            <a:lvl1pPr>
              <a:defRPr/>
            </a:lvl1pPr>
          </a:lstStyle>
          <a:p>
            <a:pPr>
              <a:defRPr/>
            </a:pPr>
            <a:fld id="{20CAB157-5D5D-45D8-AA5F-3FBCA9A54B3E}" type="slidenum">
              <a:rPr lang="en-US" altLang="zh-CN"/>
              <a:pPr>
                <a:defRPr/>
              </a:pPr>
              <a:t>‹#›</a:t>
            </a:fld>
            <a:endParaRPr lang="en-US" altLang="zh-CN"/>
          </a:p>
        </p:txBody>
      </p:sp>
      <p:sp>
        <p:nvSpPr>
          <p:cNvPr id="6" name="Title 1"/>
          <p:cNvSpPr>
            <a:spLocks noGrp="1"/>
          </p:cNvSpPr>
          <p:nvPr>
            <p:ph type="title"/>
          </p:nvPr>
        </p:nvSpPr>
        <p:spPr>
          <a:xfrm>
            <a:off x="179512" y="116632"/>
            <a:ext cx="7886700" cy="1325563"/>
          </a:xfrm>
        </p:spPr>
        <p:txBody>
          <a:bodyPr/>
          <a:lstStyle>
            <a:lvl1pPr>
              <a:defRPr b="1">
                <a:latin typeface="微软雅黑" panose="020B0503020204020204" pitchFamily="34" charset="-122"/>
                <a:ea typeface="微软雅黑" panose="020B0503020204020204" pitchFamily="34" charset="-122"/>
              </a:defRPr>
            </a:lvl1pPr>
          </a:lstStyle>
          <a:p>
            <a:r>
              <a:rPr lang="zh-CN" altLang="en-US"/>
              <a:t>单击此处编辑母版标题样式</a:t>
            </a:r>
            <a:endParaRPr lang="en-US" dirty="0"/>
          </a:p>
        </p:txBody>
      </p:sp>
    </p:spTree>
    <p:extLst>
      <p:ext uri="{BB962C8B-B14F-4D97-AF65-F5344CB8AC3E}">
        <p14:creationId xmlns:p14="http://schemas.microsoft.com/office/powerpoint/2010/main" val="171722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ltLang="zh-CN"/>
          </a:p>
        </p:txBody>
      </p:sp>
      <p:sp>
        <p:nvSpPr>
          <p:cNvPr id="3" name="Footer Placeholder 4"/>
          <p:cNvSpPr>
            <a:spLocks noGrp="1"/>
          </p:cNvSpPr>
          <p:nvPr>
            <p:ph type="ftr" sz="quarter" idx="11"/>
          </p:nvPr>
        </p:nvSpPr>
        <p:spPr/>
        <p:txBody>
          <a:bodyPr/>
          <a:lstStyle>
            <a:lvl1pPr>
              <a:defRPr/>
            </a:lvl1pPr>
          </a:lstStyle>
          <a:p>
            <a:pPr>
              <a:defRPr/>
            </a:pPr>
            <a:endParaRPr lang="en-US" altLang="zh-CN"/>
          </a:p>
        </p:txBody>
      </p:sp>
      <p:sp>
        <p:nvSpPr>
          <p:cNvPr id="4" name="Slide Number Placeholder 5"/>
          <p:cNvSpPr>
            <a:spLocks noGrp="1"/>
          </p:cNvSpPr>
          <p:nvPr>
            <p:ph type="sldNum" sz="quarter" idx="12"/>
          </p:nvPr>
        </p:nvSpPr>
        <p:spPr/>
        <p:txBody>
          <a:bodyPr/>
          <a:lstStyle>
            <a:lvl1pPr>
              <a:defRPr/>
            </a:lvl1pPr>
          </a:lstStyle>
          <a:p>
            <a:pPr>
              <a:defRPr/>
            </a:pPr>
            <a:fld id="{C34C3BD7-260C-4BC9-9C17-940D7F59C4D1}" type="slidenum">
              <a:rPr lang="en-US" altLang="zh-CN"/>
              <a:pPr>
                <a:defRPr/>
              </a:pPr>
              <a:t>‹#›</a:t>
            </a:fld>
            <a:endParaRPr lang="en-US" altLang="zh-CN"/>
          </a:p>
        </p:txBody>
      </p:sp>
    </p:spTree>
    <p:extLst>
      <p:ext uri="{BB962C8B-B14F-4D97-AF65-F5344CB8AC3E}">
        <p14:creationId xmlns:p14="http://schemas.microsoft.com/office/powerpoint/2010/main" val="4161531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3"/>
          <p:cNvSpPr>
            <a:spLocks noGrp="1"/>
          </p:cNvSpPr>
          <p:nvPr>
            <p:ph type="dt" sz="half" idx="10"/>
          </p:nvPr>
        </p:nvSpPr>
        <p:spPr/>
        <p:txBody>
          <a:bodyPr/>
          <a:lstStyle>
            <a:lvl1pPr>
              <a:defRPr/>
            </a:lvl1pPr>
          </a:lstStyle>
          <a:p>
            <a:pPr>
              <a:defRPr/>
            </a:pPr>
            <a:endParaRPr lang="en-US" altLang="zh-CN"/>
          </a:p>
        </p:txBody>
      </p:sp>
      <p:sp>
        <p:nvSpPr>
          <p:cNvPr id="6" name="Footer Placeholder 4"/>
          <p:cNvSpPr>
            <a:spLocks noGrp="1"/>
          </p:cNvSpPr>
          <p:nvPr>
            <p:ph type="ftr" sz="quarter" idx="11"/>
          </p:nvPr>
        </p:nvSpPr>
        <p:spPr/>
        <p:txBody>
          <a:bodyPr/>
          <a:lstStyle>
            <a:lvl1pPr>
              <a:defRPr/>
            </a:lvl1pPr>
          </a:lstStyle>
          <a:p>
            <a:pPr>
              <a:defRPr/>
            </a:pPr>
            <a:endParaRPr lang="en-US" altLang="zh-CN"/>
          </a:p>
        </p:txBody>
      </p:sp>
      <p:sp>
        <p:nvSpPr>
          <p:cNvPr id="7" name="Slide Number Placeholder 5"/>
          <p:cNvSpPr>
            <a:spLocks noGrp="1"/>
          </p:cNvSpPr>
          <p:nvPr>
            <p:ph type="sldNum" sz="quarter" idx="12"/>
          </p:nvPr>
        </p:nvSpPr>
        <p:spPr/>
        <p:txBody>
          <a:bodyPr/>
          <a:lstStyle>
            <a:lvl1pPr>
              <a:defRPr/>
            </a:lvl1pPr>
          </a:lstStyle>
          <a:p>
            <a:pPr>
              <a:defRPr/>
            </a:pPr>
            <a:fld id="{6ACE6C39-29C4-400B-8A62-388FF04E56DD}" type="slidenum">
              <a:rPr lang="en-US" altLang="zh-CN"/>
              <a:pPr>
                <a:defRPr/>
              </a:pPr>
              <a:t>‹#›</a:t>
            </a:fld>
            <a:endParaRPr lang="en-US" altLang="zh-CN"/>
          </a:p>
        </p:txBody>
      </p:sp>
    </p:spTree>
    <p:extLst>
      <p:ext uri="{BB962C8B-B14F-4D97-AF65-F5344CB8AC3E}">
        <p14:creationId xmlns:p14="http://schemas.microsoft.com/office/powerpoint/2010/main" val="3466764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endParaRPr lang="en-US" noProof="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3"/>
          <p:cNvSpPr>
            <a:spLocks noGrp="1"/>
          </p:cNvSpPr>
          <p:nvPr>
            <p:ph type="dt" sz="half" idx="10"/>
          </p:nvPr>
        </p:nvSpPr>
        <p:spPr/>
        <p:txBody>
          <a:bodyPr/>
          <a:lstStyle>
            <a:lvl1pPr>
              <a:defRPr/>
            </a:lvl1pPr>
          </a:lstStyle>
          <a:p>
            <a:pPr>
              <a:defRPr/>
            </a:pPr>
            <a:endParaRPr lang="en-US" altLang="zh-CN"/>
          </a:p>
        </p:txBody>
      </p:sp>
      <p:sp>
        <p:nvSpPr>
          <p:cNvPr id="6" name="Footer Placeholder 4"/>
          <p:cNvSpPr>
            <a:spLocks noGrp="1"/>
          </p:cNvSpPr>
          <p:nvPr>
            <p:ph type="ftr" sz="quarter" idx="11"/>
          </p:nvPr>
        </p:nvSpPr>
        <p:spPr/>
        <p:txBody>
          <a:bodyPr/>
          <a:lstStyle>
            <a:lvl1pPr>
              <a:defRPr/>
            </a:lvl1pPr>
          </a:lstStyle>
          <a:p>
            <a:pPr>
              <a:defRPr/>
            </a:pPr>
            <a:endParaRPr lang="en-US" altLang="zh-CN"/>
          </a:p>
        </p:txBody>
      </p:sp>
      <p:sp>
        <p:nvSpPr>
          <p:cNvPr id="7" name="Slide Number Placeholder 5"/>
          <p:cNvSpPr>
            <a:spLocks noGrp="1"/>
          </p:cNvSpPr>
          <p:nvPr>
            <p:ph type="sldNum" sz="quarter" idx="12"/>
          </p:nvPr>
        </p:nvSpPr>
        <p:spPr/>
        <p:txBody>
          <a:bodyPr/>
          <a:lstStyle>
            <a:lvl1pPr>
              <a:defRPr/>
            </a:lvl1pPr>
          </a:lstStyle>
          <a:p>
            <a:pPr>
              <a:defRPr/>
            </a:pPr>
            <a:fld id="{65A6EBAE-B12E-4D6F-8E93-26479E22C411}" type="slidenum">
              <a:rPr lang="en-US" altLang="zh-CN"/>
              <a:pPr>
                <a:defRPr/>
              </a:pPr>
              <a:t>‹#›</a:t>
            </a:fld>
            <a:endParaRPr lang="en-US" altLang="zh-CN"/>
          </a:p>
        </p:txBody>
      </p:sp>
    </p:spTree>
    <p:extLst>
      <p:ext uri="{BB962C8B-B14F-4D97-AF65-F5344CB8AC3E}">
        <p14:creationId xmlns:p14="http://schemas.microsoft.com/office/powerpoint/2010/main" val="806774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Text Placeholder 2"/>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endParaRPr lang="en-US" altLang="zh-CN"/>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n-US" altLang="zh-CN"/>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eaLnBrk="1" fontAlgn="auto" hangingPunct="1">
              <a:spcBef>
                <a:spcPts val="0"/>
              </a:spcBef>
              <a:spcAft>
                <a:spcPts val="0"/>
              </a:spcAft>
              <a:defRPr sz="1200" smtClean="0">
                <a:solidFill>
                  <a:schemeClr val="tx1">
                    <a:tint val="75000"/>
                  </a:schemeClr>
                </a:solidFill>
                <a:latin typeface="+mn-lt"/>
              </a:defRPr>
            </a:lvl1pPr>
          </a:lstStyle>
          <a:p>
            <a:pPr>
              <a:defRPr/>
            </a:pPr>
            <a:fld id="{E20A63EA-D302-4CF6-848F-ACE1D644E656}"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hdr="0" ftr="0" dt="0"/>
  <p:txStyles>
    <p:titleStyle>
      <a:lvl1pPr algn="l" rtl="0" fontAlgn="base">
        <a:lnSpc>
          <a:spcPct val="90000"/>
        </a:lnSpc>
        <a:spcBef>
          <a:spcPct val="0"/>
        </a:spcBef>
        <a:spcAft>
          <a:spcPct val="0"/>
        </a:spcAft>
        <a:defRPr sz="4400" b="1" kern="1200">
          <a:solidFill>
            <a:schemeClr val="tx1"/>
          </a:solidFill>
          <a:latin typeface="微软雅黑" panose="020B0503020204020204" pitchFamily="34" charset="-122"/>
          <a:ea typeface="微软雅黑" panose="020B0503020204020204" pitchFamily="34" charset="-122"/>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liuzy@tsinghua.edu.cn"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nlp.csai.tsinghua.edu.c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nlp.csai.tsinghua.edu.cn/~lzy/" TargetMode="External"/><Relationship Id="rId2" Type="http://schemas.openxmlformats.org/officeDocument/2006/relationships/hyperlink" Target="mailto:liuzy@tsinghua.edu.cn"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scy22@mails.tsinghua.edu.c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mailto:sh-zhang19@mails.tsinghua.edu.cn" TargetMode="External"/><Relationship Id="rId5" Type="http://schemas.openxmlformats.org/officeDocument/2006/relationships/hyperlink" Target="mailto:lyx23@mails.tsinghua.edu.cn" TargetMode="External"/><Relationship Id="rId4" Type="http://schemas.openxmlformats.org/officeDocument/2006/relationships/hyperlink" Target="mailto:luo-yq23@mails.tsinghua.edu.cn" TargetMode="Externa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thunlp/OOP-THU"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4.tiff"/><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5.png"/><Relationship Id="rId4" Type="http://schemas.openxmlformats.org/officeDocument/2006/relationships/notesSlide" Target="../notesSlides/notesSlide24.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16.png"/><Relationship Id="rId4" Type="http://schemas.openxmlformats.org/officeDocument/2006/relationships/notesSlide" Target="../notesSlides/notesSlide2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573088" y="1340768"/>
            <a:ext cx="8062912" cy="2952328"/>
          </a:xfrm>
        </p:spPr>
        <p:txBody>
          <a:bodyPr rtlCol="0" anchor="ctr">
            <a:normAutofit/>
          </a:bodyPr>
          <a:lstStyle/>
          <a:p>
            <a:pPr fontAlgn="auto">
              <a:lnSpc>
                <a:spcPct val="150000"/>
              </a:lnSpc>
              <a:spcAft>
                <a:spcPts val="0"/>
              </a:spcAft>
              <a:defRPr/>
            </a:pPr>
            <a:r>
              <a:rPr lang="zh-CN" altLang="en-US" b="1" dirty="0">
                <a:solidFill>
                  <a:srgbClr val="0066CC"/>
                </a:solidFill>
                <a:latin typeface="微软雅黑" panose="020B0503020204020204" pitchFamily="34" charset="-122"/>
                <a:ea typeface="微软雅黑" panose="020B0503020204020204" pitchFamily="34" charset="-122"/>
              </a:rPr>
              <a:t>面向对象程序设计基础</a:t>
            </a:r>
            <a:br>
              <a:rPr lang="zh-CN" altLang="en-US" b="1" dirty="0">
                <a:solidFill>
                  <a:srgbClr val="0066CC"/>
                </a:solidFill>
                <a:latin typeface="微软雅黑" panose="020B0503020204020204" pitchFamily="34" charset="-122"/>
                <a:ea typeface="微软雅黑" panose="020B0503020204020204" pitchFamily="34" charset="-122"/>
              </a:rPr>
            </a:br>
            <a:r>
              <a:rPr lang="zh-CN" altLang="en-US" dirty="0">
                <a:solidFill>
                  <a:srgbClr val="0066CC"/>
                </a:solidFill>
              </a:rPr>
              <a:t>（</a:t>
            </a:r>
            <a:r>
              <a:rPr lang="en-US" altLang="zh-CN" dirty="0">
                <a:solidFill>
                  <a:srgbClr val="0066CC"/>
                </a:solidFill>
              </a:rPr>
              <a:t>OOP</a:t>
            </a:r>
            <a:r>
              <a:rPr lang="zh-CN" altLang="en-US" dirty="0">
                <a:solidFill>
                  <a:srgbClr val="0066CC"/>
                </a:solidFill>
              </a:rPr>
              <a:t>）</a:t>
            </a:r>
            <a:endParaRPr lang="zh-CN" altLang="en-US" b="1" dirty="0">
              <a:solidFill>
                <a:srgbClr val="0066CC"/>
              </a:solidFill>
              <a:latin typeface="微软雅黑" panose="020B0503020204020204" pitchFamily="34" charset="-122"/>
              <a:ea typeface="微软雅黑" panose="020B0503020204020204" pitchFamily="34" charset="-122"/>
            </a:endParaRPr>
          </a:p>
        </p:txBody>
      </p:sp>
      <p:sp>
        <p:nvSpPr>
          <p:cNvPr id="3075" name="副标题 2"/>
          <p:cNvSpPr>
            <a:spLocks noGrp="1"/>
          </p:cNvSpPr>
          <p:nvPr>
            <p:ph type="subTitle" idx="1"/>
          </p:nvPr>
        </p:nvSpPr>
        <p:spPr>
          <a:xfrm>
            <a:off x="0" y="4509120"/>
            <a:ext cx="9144000" cy="2348880"/>
          </a:xfrm>
        </p:spPr>
        <p:txBody>
          <a:bodyPr/>
          <a:lstStyle/>
          <a:p>
            <a:r>
              <a:rPr lang="zh-CN" altLang="en-US" sz="3600" b="1" dirty="0"/>
              <a:t>刘知远</a:t>
            </a:r>
            <a:endParaRPr lang="en-US" altLang="zh-CN" sz="3600" b="1" dirty="0"/>
          </a:p>
          <a:p>
            <a:r>
              <a:rPr lang="en-US" altLang="zh-CN" sz="2800" b="1" dirty="0">
                <a:hlinkClick r:id="rId3"/>
              </a:rPr>
              <a:t>liuzy@tsinghua.edu.cn</a:t>
            </a:r>
            <a:endParaRPr lang="en-US" altLang="zh-CN" sz="2800" b="1" dirty="0"/>
          </a:p>
          <a:p>
            <a:r>
              <a:rPr lang="en-US" altLang="zh-CN" sz="2800" b="1" dirty="0">
                <a:hlinkClick r:id="rId4"/>
              </a:rPr>
              <a:t>https://nlp.csai.tsinghua.edu.cn/</a:t>
            </a:r>
            <a:endParaRPr lang="en-US" altLang="zh-CN" sz="2800" b="1" dirty="0"/>
          </a:p>
          <a:p>
            <a:r>
              <a:rPr lang="zh-CN" altLang="en-US" b="1" dirty="0"/>
              <a:t>课程团队：任炬 黄民烈 刘知远</a:t>
            </a:r>
          </a:p>
        </p:txBody>
      </p:sp>
    </p:spTree>
    <p:extLst>
      <p:ext uri="{BB962C8B-B14F-4D97-AF65-F5344CB8AC3E}">
        <p14:creationId xmlns:p14="http://schemas.microsoft.com/office/powerpoint/2010/main" val="481231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179388" y="115888"/>
            <a:ext cx="7886700" cy="1325562"/>
          </a:xfrm>
        </p:spPr>
        <p:txBody>
          <a:bodyPr/>
          <a:lstStyle/>
          <a:p>
            <a:r>
              <a:rPr lang="zh-CN" altLang="en-US" b="1">
                <a:latin typeface="微软雅黑" panose="020B0503020204020204" pitchFamily="34" charset="-122"/>
                <a:ea typeface="微软雅黑" panose="020B0503020204020204" pitchFamily="34" charset="-122"/>
              </a:rPr>
              <a:t>课程内容的定位</a:t>
            </a:r>
          </a:p>
        </p:txBody>
      </p:sp>
      <p:sp>
        <p:nvSpPr>
          <p:cNvPr id="9219" name="Rectangle 3"/>
          <p:cNvSpPr>
            <a:spLocks noGrp="1" noChangeArrowheads="1"/>
          </p:cNvSpPr>
          <p:nvPr>
            <p:ph idx="1"/>
          </p:nvPr>
        </p:nvSpPr>
        <p:spPr>
          <a:xfrm>
            <a:off x="1476375" y="1557338"/>
            <a:ext cx="6335713" cy="5157787"/>
          </a:xfrm>
        </p:spPr>
        <p:txBody>
          <a:bodyPr rtlCol="0">
            <a:normAutofit lnSpcReduction="10000"/>
          </a:bodyPr>
          <a:lstStyle/>
          <a:p>
            <a:pPr fontAlgn="auto">
              <a:lnSpc>
                <a:spcPct val="80000"/>
              </a:lnSpc>
              <a:spcAft>
                <a:spcPts val="0"/>
              </a:spcAft>
              <a:defRPr/>
            </a:pPr>
            <a:r>
              <a:rPr lang="zh-CN" altLang="en-US" sz="2400" dirty="0">
                <a:latin typeface="STKaiti" charset="-122"/>
                <a:ea typeface="STKaiti" charset="-122"/>
                <a:cs typeface="STKaiti" charset="-122"/>
              </a:rPr>
              <a:t>算法基础</a:t>
            </a:r>
          </a:p>
          <a:p>
            <a:pPr lvl="1" fontAlgn="auto">
              <a:lnSpc>
                <a:spcPct val="80000"/>
              </a:lnSpc>
              <a:spcAft>
                <a:spcPts val="0"/>
              </a:spcAft>
              <a:defRPr/>
            </a:pPr>
            <a:r>
              <a:rPr lang="zh-CN" altLang="en-US" sz="2000" dirty="0"/>
              <a:t>问题的分析、表示、求解的方法</a:t>
            </a:r>
          </a:p>
          <a:p>
            <a:pPr lvl="1" fontAlgn="auto">
              <a:lnSpc>
                <a:spcPct val="80000"/>
              </a:lnSpc>
              <a:spcAft>
                <a:spcPts val="0"/>
              </a:spcAft>
              <a:defRPr/>
            </a:pPr>
            <a:r>
              <a:rPr lang="zh-CN" altLang="en-US" sz="2000" dirty="0"/>
              <a:t>变量、判断、循环、函数的应用</a:t>
            </a:r>
          </a:p>
          <a:p>
            <a:pPr fontAlgn="auto">
              <a:lnSpc>
                <a:spcPct val="80000"/>
              </a:lnSpc>
              <a:spcAft>
                <a:spcPts val="0"/>
              </a:spcAft>
              <a:defRPr/>
            </a:pPr>
            <a:r>
              <a:rPr lang="zh-CN" altLang="en-US" sz="2400" dirty="0">
                <a:latin typeface="STKaiti" charset="-122"/>
                <a:ea typeface="STKaiti" charset="-122"/>
                <a:cs typeface="STKaiti" charset="-122"/>
              </a:rPr>
              <a:t>语言基础</a:t>
            </a:r>
          </a:p>
          <a:p>
            <a:pPr lvl="1" fontAlgn="auto">
              <a:lnSpc>
                <a:spcPct val="80000"/>
              </a:lnSpc>
              <a:spcAft>
                <a:spcPts val="0"/>
              </a:spcAft>
              <a:defRPr/>
            </a:pPr>
            <a:r>
              <a:rPr lang="zh-CN" altLang="en-US" sz="2000" dirty="0"/>
              <a:t>如何定义和实现算法中的元素</a:t>
            </a:r>
          </a:p>
          <a:p>
            <a:pPr lvl="1" fontAlgn="auto">
              <a:lnSpc>
                <a:spcPct val="80000"/>
              </a:lnSpc>
              <a:spcAft>
                <a:spcPts val="0"/>
              </a:spcAft>
              <a:defRPr/>
            </a:pPr>
            <a:r>
              <a:rPr lang="zh-CN" altLang="en-US" sz="2000" dirty="0"/>
              <a:t>语法规范</a:t>
            </a:r>
          </a:p>
          <a:p>
            <a:pPr lvl="1" fontAlgn="auto">
              <a:lnSpc>
                <a:spcPct val="80000"/>
              </a:lnSpc>
              <a:spcAft>
                <a:spcPts val="0"/>
              </a:spcAft>
              <a:defRPr/>
            </a:pPr>
            <a:endParaRPr lang="zh-CN" altLang="en-US" sz="2000" dirty="0"/>
          </a:p>
          <a:p>
            <a:pPr fontAlgn="auto">
              <a:lnSpc>
                <a:spcPct val="80000"/>
              </a:lnSpc>
              <a:spcAft>
                <a:spcPts val="0"/>
              </a:spcAft>
              <a:defRPr/>
            </a:pPr>
            <a:r>
              <a:rPr lang="zh-CN" altLang="en-US" sz="2400" dirty="0">
                <a:latin typeface="STKaiti" charset="-122"/>
                <a:ea typeface="STKaiti" charset="-122"/>
                <a:cs typeface="STKaiti" charset="-122"/>
              </a:rPr>
              <a:t>系统基础</a:t>
            </a:r>
          </a:p>
          <a:p>
            <a:pPr lvl="1" fontAlgn="auto">
              <a:lnSpc>
                <a:spcPct val="80000"/>
              </a:lnSpc>
              <a:spcAft>
                <a:spcPts val="0"/>
              </a:spcAft>
              <a:defRPr/>
            </a:pPr>
            <a:r>
              <a:rPr lang="zh-CN" altLang="en-US" sz="2000" dirty="0"/>
              <a:t>操作系统运作的内在机制、机理</a:t>
            </a:r>
          </a:p>
          <a:p>
            <a:pPr lvl="1" fontAlgn="auto">
              <a:lnSpc>
                <a:spcPct val="80000"/>
              </a:lnSpc>
              <a:spcAft>
                <a:spcPts val="0"/>
              </a:spcAft>
              <a:defRPr/>
            </a:pPr>
            <a:r>
              <a:rPr lang="zh-CN" altLang="en-US" sz="2000" dirty="0"/>
              <a:t>操作系统提供的底层功能调用库</a:t>
            </a:r>
          </a:p>
          <a:p>
            <a:pPr fontAlgn="auto">
              <a:lnSpc>
                <a:spcPct val="80000"/>
              </a:lnSpc>
              <a:spcAft>
                <a:spcPts val="0"/>
              </a:spcAft>
              <a:defRPr/>
            </a:pPr>
            <a:r>
              <a:rPr lang="zh-CN" altLang="en-US" sz="2400" dirty="0">
                <a:latin typeface="STKaiti" charset="-122"/>
                <a:ea typeface="STKaiti" charset="-122"/>
                <a:cs typeface="STKaiti" charset="-122"/>
              </a:rPr>
              <a:t>技术基础</a:t>
            </a:r>
          </a:p>
          <a:p>
            <a:pPr lvl="1" fontAlgn="auto">
              <a:lnSpc>
                <a:spcPct val="80000"/>
              </a:lnSpc>
              <a:spcAft>
                <a:spcPts val="0"/>
              </a:spcAft>
              <a:defRPr/>
            </a:pPr>
            <a:r>
              <a:rPr lang="zh-CN" altLang="en-US" sz="2000" dirty="0"/>
              <a:t>如：网络通信、硬件接口</a:t>
            </a:r>
          </a:p>
          <a:p>
            <a:pPr lvl="1" fontAlgn="auto">
              <a:lnSpc>
                <a:spcPct val="80000"/>
              </a:lnSpc>
              <a:spcAft>
                <a:spcPts val="0"/>
              </a:spcAft>
              <a:defRPr/>
            </a:pPr>
            <a:endParaRPr lang="zh-CN" altLang="en-US" sz="2000" dirty="0"/>
          </a:p>
          <a:p>
            <a:pPr fontAlgn="auto">
              <a:lnSpc>
                <a:spcPct val="80000"/>
              </a:lnSpc>
              <a:spcAft>
                <a:spcPts val="0"/>
              </a:spcAft>
              <a:defRPr/>
            </a:pPr>
            <a:r>
              <a:rPr lang="zh-CN" altLang="en-US" sz="3200" b="1" dirty="0">
                <a:solidFill>
                  <a:srgbClr val="FF0000"/>
                </a:solidFill>
                <a:latin typeface="STKaiti" charset="-122"/>
                <a:ea typeface="STKaiti" charset="-122"/>
                <a:cs typeface="STKaiti" charset="-122"/>
              </a:rPr>
              <a:t>方法（论）基础</a:t>
            </a:r>
            <a:endParaRPr lang="zh-CN" altLang="en-US" sz="2400" b="1" dirty="0">
              <a:solidFill>
                <a:srgbClr val="FF0000"/>
              </a:solidFill>
              <a:latin typeface="STKaiti" charset="-122"/>
              <a:ea typeface="STKaiti" charset="-122"/>
              <a:cs typeface="STKaiti" charset="-122"/>
            </a:endParaRPr>
          </a:p>
          <a:p>
            <a:pPr lvl="1" fontAlgn="auto">
              <a:lnSpc>
                <a:spcPct val="80000"/>
              </a:lnSpc>
              <a:spcAft>
                <a:spcPts val="0"/>
              </a:spcAft>
              <a:defRPr/>
            </a:pPr>
            <a:r>
              <a:rPr lang="zh-CN" altLang="en-US" sz="2000" dirty="0"/>
              <a:t>如：结构化，基于对象，面向对象，泛型，组件</a:t>
            </a:r>
          </a:p>
          <a:p>
            <a:pPr lvl="1" fontAlgn="auto">
              <a:lnSpc>
                <a:spcPct val="80000"/>
              </a:lnSpc>
              <a:spcAft>
                <a:spcPts val="0"/>
              </a:spcAft>
              <a:defRPr/>
            </a:pPr>
            <a:r>
              <a:rPr lang="zh-CN" altLang="en-US" sz="2000" dirty="0"/>
              <a:t>越复杂越重要</a:t>
            </a:r>
          </a:p>
        </p:txBody>
      </p:sp>
      <p:sp>
        <p:nvSpPr>
          <p:cNvPr id="8196" name="Line 4"/>
          <p:cNvSpPr>
            <a:spLocks noChangeShapeType="1"/>
          </p:cNvSpPr>
          <p:nvPr/>
        </p:nvSpPr>
        <p:spPr bwMode="auto">
          <a:xfrm>
            <a:off x="827088" y="3500438"/>
            <a:ext cx="7559675" cy="0"/>
          </a:xfrm>
          <a:prstGeom prst="line">
            <a:avLst/>
          </a:prstGeom>
          <a:noFill/>
          <a:ln w="28575" cap="sq">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sp>
        <p:nvSpPr>
          <p:cNvPr id="8197" name="Line 7"/>
          <p:cNvSpPr>
            <a:spLocks noChangeShapeType="1"/>
          </p:cNvSpPr>
          <p:nvPr/>
        </p:nvSpPr>
        <p:spPr bwMode="auto">
          <a:xfrm>
            <a:off x="827088" y="5373688"/>
            <a:ext cx="7559675" cy="0"/>
          </a:xfrm>
          <a:prstGeom prst="line">
            <a:avLst/>
          </a:prstGeom>
          <a:noFill/>
          <a:ln w="28575" cap="sq">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p>
            <a:endParaRPr lang="zh-CN" altLang="en-US"/>
          </a:p>
        </p:txBody>
      </p:sp>
      <p:sp>
        <p:nvSpPr>
          <p:cNvPr id="2" name="灯片编号占位符 1">
            <a:extLst>
              <a:ext uri="{FF2B5EF4-FFF2-40B4-BE49-F238E27FC236}">
                <a16:creationId xmlns:a16="http://schemas.microsoft.com/office/drawing/2014/main" id="{046B3564-FA1E-5542-8ADE-938B42CDD4A5}"/>
              </a:ext>
            </a:extLst>
          </p:cNvPr>
          <p:cNvSpPr>
            <a:spLocks noGrp="1"/>
          </p:cNvSpPr>
          <p:nvPr>
            <p:ph type="sldNum" sz="quarter" idx="12"/>
          </p:nvPr>
        </p:nvSpPr>
        <p:spPr/>
        <p:txBody>
          <a:bodyPr/>
          <a:lstStyle/>
          <a:p>
            <a:pPr>
              <a:defRPr/>
            </a:pPr>
            <a:fld id="{BFD7BE51-03DD-4CCA-8227-D775462981B4}" type="slidenum">
              <a:rPr lang="en-US" altLang="zh-CN" smtClean="0"/>
              <a:pPr>
                <a:defRPr/>
              </a:pPr>
              <a:t>10</a:t>
            </a:fld>
            <a:endParaRPr lang="en-US" altLang="zh-C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203200" y="198438"/>
            <a:ext cx="7886700" cy="1325562"/>
          </a:xfrm>
        </p:spPr>
        <p:txBody>
          <a:bodyPr/>
          <a:lstStyle/>
          <a:p>
            <a:r>
              <a:rPr lang="zh-CN" altLang="en-US" b="1" dirty="0">
                <a:latin typeface="微软雅黑" panose="020B0503020204020204" pitchFamily="34" charset="-122"/>
                <a:ea typeface="微软雅黑" panose="020B0503020204020204" pitchFamily="34" charset="-122"/>
              </a:rPr>
              <a:t>先导与后继课程关系</a:t>
            </a:r>
          </a:p>
        </p:txBody>
      </p:sp>
      <p:grpSp>
        <p:nvGrpSpPr>
          <p:cNvPr id="7171" name="Group 51"/>
          <p:cNvGrpSpPr>
            <a:grpSpLocks/>
          </p:cNvGrpSpPr>
          <p:nvPr/>
        </p:nvGrpSpPr>
        <p:grpSpPr bwMode="auto">
          <a:xfrm>
            <a:off x="1879600" y="1844675"/>
            <a:ext cx="4799013" cy="4176713"/>
            <a:chOff x="1175" y="1104"/>
            <a:chExt cx="3023" cy="2631"/>
          </a:xfrm>
        </p:grpSpPr>
        <p:sp>
          <p:nvSpPr>
            <p:cNvPr id="7172" name="AutoShape 5"/>
            <p:cNvSpPr>
              <a:spLocks noChangeArrowheads="1"/>
            </p:cNvSpPr>
            <p:nvPr/>
          </p:nvSpPr>
          <p:spPr bwMode="auto">
            <a:xfrm>
              <a:off x="1175" y="2191"/>
              <a:ext cx="3023" cy="409"/>
            </a:xfrm>
            <a:prstGeom prst="flowChartProcess">
              <a:avLst/>
            </a:prstGeom>
            <a:solidFill>
              <a:srgbClr val="FF3300"/>
            </a:solidFill>
            <a:ln w="28575" cap="sq">
              <a:solidFill>
                <a:srgbClr val="00CC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sz="3600" dirty="0">
                  <a:solidFill>
                    <a:srgbClr val="FFFF00"/>
                  </a:solidFill>
                  <a:latin typeface="SimHei" charset="-122"/>
                  <a:ea typeface="SimHei" charset="-122"/>
                  <a:cs typeface="SimHei" charset="-122"/>
                </a:rPr>
                <a:t>面向对象程序设计基础</a:t>
              </a:r>
            </a:p>
          </p:txBody>
        </p:sp>
        <p:sp>
          <p:nvSpPr>
            <p:cNvPr id="7173" name="AutoShape 6"/>
            <p:cNvSpPr>
              <a:spLocks noChangeArrowheads="1"/>
            </p:cNvSpPr>
            <p:nvPr/>
          </p:nvSpPr>
          <p:spPr bwMode="auto">
            <a:xfrm>
              <a:off x="1776" y="1104"/>
              <a:ext cx="1850" cy="412"/>
            </a:xfrm>
            <a:prstGeom prst="flowChartProcess">
              <a:avLst/>
            </a:prstGeom>
            <a:solidFill>
              <a:srgbClr val="0066CC"/>
            </a:solidFill>
            <a:ln w="12700" cap="sq">
              <a:solidFill>
                <a:srgbClr val="00CC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sz="3600" dirty="0">
                  <a:solidFill>
                    <a:srgbClr val="FFFFFF"/>
                  </a:solidFill>
                  <a:latin typeface="SimHei" charset="-122"/>
                  <a:ea typeface="SimHei" charset="-122"/>
                  <a:cs typeface="SimHei" charset="-122"/>
                </a:rPr>
                <a:t>程序设计基础</a:t>
              </a:r>
            </a:p>
          </p:txBody>
        </p:sp>
        <p:sp>
          <p:nvSpPr>
            <p:cNvPr id="7174" name="Line 20"/>
            <p:cNvSpPr>
              <a:spLocks noChangeShapeType="1"/>
            </p:cNvSpPr>
            <p:nvPr/>
          </p:nvSpPr>
          <p:spPr bwMode="auto">
            <a:xfrm>
              <a:off x="2688" y="1536"/>
              <a:ext cx="0" cy="624"/>
            </a:xfrm>
            <a:prstGeom prst="line">
              <a:avLst/>
            </a:prstGeom>
            <a:noFill/>
            <a:ln w="28575">
              <a:solidFill>
                <a:srgbClr val="FF0000"/>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zh-CN" altLang="en-US"/>
            </a:p>
          </p:txBody>
        </p:sp>
        <p:sp>
          <p:nvSpPr>
            <p:cNvPr id="7175" name="AutoShape 14"/>
            <p:cNvSpPr>
              <a:spLocks noChangeArrowheads="1"/>
            </p:cNvSpPr>
            <p:nvPr/>
          </p:nvSpPr>
          <p:spPr bwMode="auto">
            <a:xfrm>
              <a:off x="1329" y="3323"/>
              <a:ext cx="1274" cy="412"/>
            </a:xfrm>
            <a:prstGeom prst="flowChartProcess">
              <a:avLst/>
            </a:prstGeom>
            <a:solidFill>
              <a:srgbClr val="0066CC"/>
            </a:solidFill>
            <a:ln w="12700" cap="sq">
              <a:solidFill>
                <a:srgbClr val="00CC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sz="3600" dirty="0">
                  <a:solidFill>
                    <a:srgbClr val="FFFFFF"/>
                  </a:solidFill>
                  <a:latin typeface="SimHei" charset="-122"/>
                  <a:ea typeface="SimHei" charset="-122"/>
                  <a:cs typeface="SimHei" charset="-122"/>
                </a:rPr>
                <a:t>数据结构</a:t>
              </a:r>
            </a:p>
          </p:txBody>
        </p:sp>
        <p:sp>
          <p:nvSpPr>
            <p:cNvPr id="7176" name="Line 29"/>
            <p:cNvSpPr>
              <a:spLocks noChangeShapeType="1"/>
            </p:cNvSpPr>
            <p:nvPr/>
          </p:nvSpPr>
          <p:spPr bwMode="auto">
            <a:xfrm flipH="1">
              <a:off x="2009" y="2592"/>
              <a:ext cx="679" cy="707"/>
            </a:xfrm>
            <a:prstGeom prst="line">
              <a:avLst/>
            </a:prstGeom>
            <a:noFill/>
            <a:ln w="28575">
              <a:solidFill>
                <a:srgbClr val="FF0000"/>
              </a:solidFill>
              <a:prstDash val="dash"/>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zh-CN" altLang="en-US"/>
            </a:p>
          </p:txBody>
        </p:sp>
        <p:sp>
          <p:nvSpPr>
            <p:cNvPr id="7177" name="AutoShape 48"/>
            <p:cNvSpPr>
              <a:spLocks noChangeArrowheads="1"/>
            </p:cNvSpPr>
            <p:nvPr/>
          </p:nvSpPr>
          <p:spPr bwMode="auto">
            <a:xfrm>
              <a:off x="2916" y="3316"/>
              <a:ext cx="1274" cy="412"/>
            </a:xfrm>
            <a:prstGeom prst="flowChartProcess">
              <a:avLst/>
            </a:prstGeom>
            <a:solidFill>
              <a:srgbClr val="0066CC"/>
            </a:solidFill>
            <a:ln w="12700" cap="sq">
              <a:solidFill>
                <a:srgbClr val="00CC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sz="3600" dirty="0">
                  <a:solidFill>
                    <a:srgbClr val="FFFFFF"/>
                  </a:solidFill>
                  <a:latin typeface="SimHei" charset="-122"/>
                  <a:ea typeface="SimHei" charset="-122"/>
                  <a:cs typeface="SimHei" charset="-122"/>
                </a:rPr>
                <a:t>软件工程</a:t>
              </a:r>
            </a:p>
          </p:txBody>
        </p:sp>
        <p:sp>
          <p:nvSpPr>
            <p:cNvPr id="7178" name="Line 50"/>
            <p:cNvSpPr>
              <a:spLocks noChangeShapeType="1"/>
            </p:cNvSpPr>
            <p:nvPr/>
          </p:nvSpPr>
          <p:spPr bwMode="auto">
            <a:xfrm>
              <a:off x="2688" y="2600"/>
              <a:ext cx="818" cy="699"/>
            </a:xfrm>
            <a:prstGeom prst="line">
              <a:avLst/>
            </a:prstGeom>
            <a:noFill/>
            <a:ln w="28575">
              <a:solidFill>
                <a:srgbClr val="FF0000"/>
              </a:solidFill>
              <a:prstDash val="dash"/>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zh-CN" altLang="en-US"/>
            </a:p>
          </p:txBody>
        </p:sp>
      </p:grpSp>
      <p:sp>
        <p:nvSpPr>
          <p:cNvPr id="2" name="灯片编号占位符 1">
            <a:extLst>
              <a:ext uri="{FF2B5EF4-FFF2-40B4-BE49-F238E27FC236}">
                <a16:creationId xmlns:a16="http://schemas.microsoft.com/office/drawing/2014/main" id="{46A95853-EE1F-FE49-9C62-5EA767067997}"/>
              </a:ext>
            </a:extLst>
          </p:cNvPr>
          <p:cNvSpPr>
            <a:spLocks noGrp="1"/>
          </p:cNvSpPr>
          <p:nvPr>
            <p:ph type="sldNum" sz="quarter" idx="12"/>
          </p:nvPr>
        </p:nvSpPr>
        <p:spPr/>
        <p:txBody>
          <a:bodyPr/>
          <a:lstStyle/>
          <a:p>
            <a:pPr>
              <a:defRPr/>
            </a:pPr>
            <a:fld id="{BFD7BE51-03DD-4CCA-8227-D775462981B4}" type="slidenum">
              <a:rPr lang="en-US" altLang="zh-CN" smtClean="0"/>
              <a:pPr>
                <a:defRPr/>
              </a:pPr>
              <a:t>11</a:t>
            </a:fld>
            <a:endParaRPr lang="en-US" altLang="zh-C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p:cNvSpPr>
            <a:spLocks noGrp="1" noChangeArrowheads="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zh-TW" altLang="en-US"/>
              <a:t>课程目标</a:t>
            </a:r>
            <a:r>
              <a:rPr lang="en-US" altLang="zh-TW"/>
              <a:t>—</a:t>
            </a:r>
            <a:r>
              <a:rPr lang="zh-CN" altLang="en-US"/>
              <a:t>编写</a:t>
            </a:r>
            <a:r>
              <a:rPr lang="zh-TW" altLang="en-US"/>
              <a:t>更</a:t>
            </a:r>
            <a:r>
              <a:rPr lang="zh-CN" altLang="en-US"/>
              <a:t>好</a:t>
            </a:r>
            <a:r>
              <a:rPr lang="zh-TW" altLang="en-US"/>
              <a:t>的</a:t>
            </a:r>
            <a:r>
              <a:rPr lang="zh-CN" altLang="en-US"/>
              <a:t>软件</a:t>
            </a:r>
            <a:endParaRPr lang="en-US" altLang="zh-CN"/>
          </a:p>
        </p:txBody>
      </p:sp>
      <p:sp>
        <p:nvSpPr>
          <p:cNvPr id="29699" name="Rectangle 3"/>
          <p:cNvSpPr>
            <a:spLocks noGrp="1" noChangeArrowheads="1"/>
          </p:cNvSpPr>
          <p:nvPr>
            <p:ph type="body" idx="1"/>
          </p:nvPr>
        </p:nvSpPr>
        <p:spPr>
          <a:xfrm>
            <a:off x="395536" y="1200251"/>
            <a:ext cx="8623870" cy="4749029"/>
          </a:xfrm>
        </p:spPr>
        <p:txBody>
          <a:bodyPr/>
          <a:lstStyle/>
          <a:p>
            <a:pPr eaLnBrk="1" hangingPunct="1">
              <a:lnSpc>
                <a:spcPct val="150000"/>
              </a:lnSpc>
            </a:pPr>
            <a:r>
              <a:rPr lang="zh-CN" altLang="en-US" dirty="0"/>
              <a:t>简单性</a:t>
            </a:r>
            <a:endParaRPr lang="en-US" altLang="zh-CN" dirty="0"/>
          </a:p>
          <a:p>
            <a:pPr lvl="1" eaLnBrk="1" hangingPunct="1">
              <a:lnSpc>
                <a:spcPct val="150000"/>
              </a:lnSpc>
            </a:pPr>
            <a:r>
              <a:rPr lang="zh-CN" altLang="en-US" dirty="0"/>
              <a:t>使程序短而容易管理</a:t>
            </a:r>
            <a:endParaRPr lang="en-US" altLang="zh-CN" dirty="0"/>
          </a:p>
          <a:p>
            <a:pPr eaLnBrk="1" hangingPunct="1">
              <a:lnSpc>
                <a:spcPct val="150000"/>
              </a:lnSpc>
            </a:pPr>
            <a:r>
              <a:rPr lang="zh-CN" altLang="en-US" dirty="0"/>
              <a:t>清晰性</a:t>
            </a:r>
            <a:endParaRPr lang="en-US" altLang="zh-CN" dirty="0"/>
          </a:p>
          <a:p>
            <a:pPr lvl="1" eaLnBrk="1" hangingPunct="1">
              <a:lnSpc>
                <a:spcPct val="150000"/>
              </a:lnSpc>
            </a:pPr>
            <a:r>
              <a:rPr lang="zh-CN" altLang="en-US" dirty="0"/>
              <a:t>好的</a:t>
            </a:r>
            <a:r>
              <a:rPr lang="zh-CN" altLang="en-US" dirty="0">
                <a:solidFill>
                  <a:srgbClr val="FF0000"/>
                </a:solidFill>
              </a:rPr>
              <a:t>可读性</a:t>
            </a:r>
            <a:r>
              <a:rPr lang="zh-CN" altLang="en-US" dirty="0"/>
              <a:t>；保证程序容易理解，无论是对人还是对</a:t>
            </a:r>
            <a:r>
              <a:rPr lang="zh-CN" altLang="en-US" dirty="0">
                <a:solidFill>
                  <a:srgbClr val="FF0000"/>
                </a:solidFill>
              </a:rPr>
              <a:t>机器</a:t>
            </a:r>
            <a:endParaRPr lang="en-US" altLang="zh-CN" dirty="0">
              <a:solidFill>
                <a:srgbClr val="FF0000"/>
              </a:solidFill>
            </a:endParaRPr>
          </a:p>
          <a:p>
            <a:pPr eaLnBrk="1" hangingPunct="1">
              <a:lnSpc>
                <a:spcPct val="150000"/>
              </a:lnSpc>
            </a:pPr>
            <a:r>
              <a:rPr lang="zh-CN" altLang="en-US" dirty="0"/>
              <a:t>普遍性</a:t>
            </a:r>
            <a:endParaRPr lang="en-US" altLang="zh-CN" dirty="0"/>
          </a:p>
          <a:p>
            <a:pPr lvl="1" eaLnBrk="1" hangingPunct="1">
              <a:lnSpc>
                <a:spcPct val="150000"/>
              </a:lnSpc>
            </a:pPr>
            <a:r>
              <a:rPr lang="zh-CN" altLang="en-US" dirty="0"/>
              <a:t>程序在很广泛的情形下都能工作得很好，也容易做修改以适应新出现的情况</a:t>
            </a:r>
            <a:endParaRPr lang="en-US" altLang="zh-CN" dirty="0"/>
          </a:p>
        </p:txBody>
      </p:sp>
      <p:sp>
        <p:nvSpPr>
          <p:cNvPr id="29700" name="TextBox 1"/>
          <p:cNvSpPr txBox="1">
            <a:spLocks noChangeArrowheads="1"/>
          </p:cNvSpPr>
          <p:nvPr/>
        </p:nvSpPr>
        <p:spPr bwMode="auto">
          <a:xfrm>
            <a:off x="1379443" y="6146140"/>
            <a:ext cx="6288901" cy="523220"/>
          </a:xfrm>
          <a:prstGeom prst="rect">
            <a:avLst/>
          </a:prstGeom>
          <a:solidFill>
            <a:srgbClr val="FFFF00"/>
          </a:solidFill>
          <a:ln>
            <a:noFill/>
          </a:ln>
        </p:spPr>
        <p:txBody>
          <a:bodyPr wrap="none">
            <a:spAutoFit/>
          </a:bodyPr>
          <a:lstStyle>
            <a:defPPr>
              <a:defRPr lang="en-US"/>
            </a:defPPr>
            <a:lvl1pPr>
              <a:defRPr kumimoji="0" sz="2800" b="1">
                <a:solidFill>
                  <a:srgbClr val="003366"/>
                </a:solidFill>
                <a:latin typeface="STFangsong" charset="-122"/>
                <a:ea typeface="STFangsong" charset="-122"/>
                <a:cs typeface="STFangsong" charset="-122"/>
              </a:defRPr>
            </a:lvl1pPr>
            <a:lvl2pPr marL="742950" indent="-285750">
              <a:defRPr kumimoji="1" sz="2000">
                <a:latin typeface="Times New Roman" charset="0"/>
                <a:ea typeface="仿宋_GB2312" charset="0"/>
              </a:defRPr>
            </a:lvl2pPr>
            <a:lvl3pPr marL="1143000" indent="-228600">
              <a:defRPr kumimoji="1" sz="2000">
                <a:latin typeface="Times New Roman" charset="0"/>
                <a:ea typeface="仿宋_GB2312" charset="0"/>
              </a:defRPr>
            </a:lvl3pPr>
            <a:lvl4pPr marL="1600200" indent="-228600">
              <a:defRPr kumimoji="1" sz="2000">
                <a:latin typeface="Times New Roman" charset="0"/>
                <a:ea typeface="仿宋_GB2312" charset="0"/>
              </a:defRPr>
            </a:lvl4pPr>
            <a:lvl5pPr marL="2057400" indent="-228600">
              <a:defRPr kumimoji="1" sz="2000">
                <a:latin typeface="Times New Roman" charset="0"/>
                <a:ea typeface="仿宋_GB2312" charset="0"/>
              </a:defRPr>
            </a:lvl5pPr>
            <a:lvl6pPr marL="2514600" indent="-228600" algn="ctr" eaLnBrk="0" fontAlgn="base" hangingPunct="0">
              <a:spcBef>
                <a:spcPct val="50000"/>
              </a:spcBef>
              <a:spcAft>
                <a:spcPct val="0"/>
              </a:spcAft>
              <a:defRPr kumimoji="1" sz="2000">
                <a:latin typeface="Times New Roman" charset="0"/>
                <a:ea typeface="仿宋_GB2312" charset="0"/>
              </a:defRPr>
            </a:lvl6pPr>
            <a:lvl7pPr marL="2971800" indent="-228600" algn="ctr" eaLnBrk="0" fontAlgn="base" hangingPunct="0">
              <a:spcBef>
                <a:spcPct val="50000"/>
              </a:spcBef>
              <a:spcAft>
                <a:spcPct val="0"/>
              </a:spcAft>
              <a:defRPr kumimoji="1" sz="2000">
                <a:latin typeface="Times New Roman" charset="0"/>
                <a:ea typeface="仿宋_GB2312" charset="0"/>
              </a:defRPr>
            </a:lvl7pPr>
            <a:lvl8pPr marL="3429000" indent="-228600" algn="ctr" eaLnBrk="0" fontAlgn="base" hangingPunct="0">
              <a:spcBef>
                <a:spcPct val="50000"/>
              </a:spcBef>
              <a:spcAft>
                <a:spcPct val="0"/>
              </a:spcAft>
              <a:defRPr kumimoji="1" sz="2000">
                <a:latin typeface="Times New Roman" charset="0"/>
                <a:ea typeface="仿宋_GB2312" charset="0"/>
              </a:defRPr>
            </a:lvl8pPr>
            <a:lvl9pPr marL="3886200" indent="-228600" algn="ctr" eaLnBrk="0" fontAlgn="base" hangingPunct="0">
              <a:spcBef>
                <a:spcPct val="50000"/>
              </a:spcBef>
              <a:spcAft>
                <a:spcPct val="0"/>
              </a:spcAft>
              <a:defRPr kumimoji="1" sz="2000">
                <a:latin typeface="Times New Roman" charset="0"/>
                <a:ea typeface="仿宋_GB2312" charset="0"/>
              </a:defRPr>
            </a:lvl9pPr>
          </a:lstStyle>
          <a:p>
            <a:r>
              <a:rPr lang="zh-TW" altLang="en-US" dirty="0">
                <a:latin typeface="STKaiti" charset="-122"/>
                <a:ea typeface="STKaiti" charset="-122"/>
                <a:cs typeface="STKaiti" charset="-122"/>
              </a:rPr>
              <a:t>如何使</a:t>
            </a:r>
            <a:r>
              <a:rPr lang="zh-CN" altLang="en-US" dirty="0">
                <a:latin typeface="STKaiti" charset="-122"/>
                <a:ea typeface="STKaiti" charset="-122"/>
                <a:cs typeface="STKaiti" charset="-122"/>
              </a:rPr>
              <a:t>自己的</a:t>
            </a:r>
            <a:r>
              <a:rPr lang="zh-TW" altLang="en-US" dirty="0">
                <a:latin typeface="STKaiti" charset="-122"/>
                <a:ea typeface="STKaiti" charset="-122"/>
                <a:cs typeface="STKaiti" charset="-122"/>
              </a:rPr>
              <a:t>程序满足上述三条原则？</a:t>
            </a:r>
            <a:endParaRPr lang="en-US" altLang="en-US" dirty="0">
              <a:latin typeface="STKaiti" charset="-122"/>
              <a:ea typeface="STKaiti" charset="-122"/>
              <a:cs typeface="STKaiti" charset="-122"/>
            </a:endParaRPr>
          </a:p>
        </p:txBody>
      </p:sp>
      <p:sp>
        <p:nvSpPr>
          <p:cNvPr id="2" name="灯片编号占位符 1">
            <a:extLst>
              <a:ext uri="{FF2B5EF4-FFF2-40B4-BE49-F238E27FC236}">
                <a16:creationId xmlns:a16="http://schemas.microsoft.com/office/drawing/2014/main" id="{05576072-8616-AC40-A253-F02139B9601D}"/>
              </a:ext>
            </a:extLst>
          </p:cNvPr>
          <p:cNvSpPr>
            <a:spLocks noGrp="1"/>
          </p:cNvSpPr>
          <p:nvPr>
            <p:ph type="sldNum" sz="quarter" idx="12"/>
          </p:nvPr>
        </p:nvSpPr>
        <p:spPr/>
        <p:txBody>
          <a:bodyPr/>
          <a:lstStyle/>
          <a:p>
            <a:pPr>
              <a:defRPr/>
            </a:pPr>
            <a:fld id="{BFD7BE51-03DD-4CCA-8227-D775462981B4}" type="slidenum">
              <a:rPr lang="en-US" altLang="zh-CN" smtClean="0"/>
              <a:pPr>
                <a:defRPr/>
              </a:pPr>
              <a:t>12</a:t>
            </a:fld>
            <a:endParaRPr lang="en-US" altLang="zh-CN"/>
          </a:p>
        </p:txBody>
      </p:sp>
      <p:sp>
        <p:nvSpPr>
          <p:cNvPr id="6" name="TextBox 1">
            <a:extLst>
              <a:ext uri="{FF2B5EF4-FFF2-40B4-BE49-F238E27FC236}">
                <a16:creationId xmlns:a16="http://schemas.microsoft.com/office/drawing/2014/main" id="{1C15CB48-5BAC-6B44-AF1C-BB225B6B0705}"/>
              </a:ext>
            </a:extLst>
          </p:cNvPr>
          <p:cNvSpPr txBox="1">
            <a:spLocks noChangeArrowheads="1"/>
          </p:cNvSpPr>
          <p:nvPr/>
        </p:nvSpPr>
        <p:spPr bwMode="auto">
          <a:xfrm>
            <a:off x="5462029" y="3933056"/>
            <a:ext cx="3528391" cy="461665"/>
          </a:xfrm>
          <a:prstGeom prst="rect">
            <a:avLst/>
          </a:prstGeom>
          <a:solidFill>
            <a:srgbClr val="FFFF00"/>
          </a:solidFill>
          <a:ln>
            <a:noFill/>
          </a:ln>
        </p:spPr>
        <p:txBody>
          <a:bodyPr wrap="square">
            <a:spAutoFit/>
          </a:bodyPr>
          <a:lstStyle>
            <a:defPPr>
              <a:defRPr lang="en-US"/>
            </a:defPPr>
            <a:lvl1pPr>
              <a:defRPr kumimoji="0" sz="2800" b="1">
                <a:solidFill>
                  <a:srgbClr val="003366"/>
                </a:solidFill>
                <a:latin typeface="STFangsong" charset="-122"/>
                <a:ea typeface="STFangsong" charset="-122"/>
                <a:cs typeface="STFangsong" charset="-122"/>
              </a:defRPr>
            </a:lvl1pPr>
            <a:lvl2pPr marL="742950" indent="-285750">
              <a:defRPr kumimoji="1" sz="2000">
                <a:latin typeface="Times New Roman" charset="0"/>
                <a:ea typeface="仿宋_GB2312" charset="0"/>
              </a:defRPr>
            </a:lvl2pPr>
            <a:lvl3pPr marL="1143000" indent="-228600">
              <a:defRPr kumimoji="1" sz="2000">
                <a:latin typeface="Times New Roman" charset="0"/>
                <a:ea typeface="仿宋_GB2312" charset="0"/>
              </a:defRPr>
            </a:lvl3pPr>
            <a:lvl4pPr marL="1600200" indent="-228600">
              <a:defRPr kumimoji="1" sz="2000">
                <a:latin typeface="Times New Roman" charset="0"/>
                <a:ea typeface="仿宋_GB2312" charset="0"/>
              </a:defRPr>
            </a:lvl4pPr>
            <a:lvl5pPr marL="2057400" indent="-228600">
              <a:defRPr kumimoji="1" sz="2000">
                <a:latin typeface="Times New Roman" charset="0"/>
                <a:ea typeface="仿宋_GB2312" charset="0"/>
              </a:defRPr>
            </a:lvl5pPr>
            <a:lvl6pPr marL="2514600" indent="-228600" algn="ctr" eaLnBrk="0" fontAlgn="base" hangingPunct="0">
              <a:spcBef>
                <a:spcPct val="50000"/>
              </a:spcBef>
              <a:spcAft>
                <a:spcPct val="0"/>
              </a:spcAft>
              <a:defRPr kumimoji="1" sz="2000">
                <a:latin typeface="Times New Roman" charset="0"/>
                <a:ea typeface="仿宋_GB2312" charset="0"/>
              </a:defRPr>
            </a:lvl6pPr>
            <a:lvl7pPr marL="2971800" indent="-228600" algn="ctr" eaLnBrk="0" fontAlgn="base" hangingPunct="0">
              <a:spcBef>
                <a:spcPct val="50000"/>
              </a:spcBef>
              <a:spcAft>
                <a:spcPct val="0"/>
              </a:spcAft>
              <a:defRPr kumimoji="1" sz="2000">
                <a:latin typeface="Times New Roman" charset="0"/>
                <a:ea typeface="仿宋_GB2312" charset="0"/>
              </a:defRPr>
            </a:lvl7pPr>
            <a:lvl8pPr marL="3429000" indent="-228600" algn="ctr" eaLnBrk="0" fontAlgn="base" hangingPunct="0">
              <a:spcBef>
                <a:spcPct val="50000"/>
              </a:spcBef>
              <a:spcAft>
                <a:spcPct val="0"/>
              </a:spcAft>
              <a:defRPr kumimoji="1" sz="2000">
                <a:latin typeface="Times New Roman" charset="0"/>
                <a:ea typeface="仿宋_GB2312" charset="0"/>
              </a:defRPr>
            </a:lvl8pPr>
            <a:lvl9pPr marL="3886200" indent="-228600" algn="ctr" eaLnBrk="0" fontAlgn="base" hangingPunct="0">
              <a:spcBef>
                <a:spcPct val="50000"/>
              </a:spcBef>
              <a:spcAft>
                <a:spcPct val="0"/>
              </a:spcAft>
              <a:defRPr kumimoji="1" sz="2000">
                <a:latin typeface="Times New Roman" charset="0"/>
                <a:ea typeface="仿宋_GB2312" charset="0"/>
              </a:defRPr>
            </a:lvl9pPr>
          </a:lstStyle>
          <a:p>
            <a:r>
              <a:rPr lang="zh-CN" altLang="en-US" sz="2400" dirty="0">
                <a:latin typeface="STKaiti" charset="-122"/>
                <a:ea typeface="STKaiti" charset="-122"/>
                <a:cs typeface="STKaiti" charset="-122"/>
              </a:rPr>
              <a:t>什么是好的机器可读性</a:t>
            </a:r>
            <a:r>
              <a:rPr lang="en-US" altLang="zh-CN" sz="2400" dirty="0">
                <a:latin typeface="STKaiti" charset="-122"/>
                <a:ea typeface="STKaiti" charset="-122"/>
                <a:cs typeface="STKaiti" charset="-122"/>
              </a:rPr>
              <a:t>?</a:t>
            </a:r>
            <a:endParaRPr lang="en-US" altLang="en-US" sz="2400" dirty="0">
              <a:latin typeface="STKaiti" charset="-122"/>
              <a:ea typeface="STKaiti" charset="-122"/>
              <a:cs typeface="STKaiti" charset="-122"/>
            </a:endParaRPr>
          </a:p>
        </p:txBody>
      </p:sp>
    </p:spTree>
    <p:extLst>
      <p:ext uri="{BB962C8B-B14F-4D97-AF65-F5344CB8AC3E}">
        <p14:creationId xmlns:p14="http://schemas.microsoft.com/office/powerpoint/2010/main" val="132066185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699">
                                            <p:txEl>
                                              <p:pRg st="0" end="0"/>
                                            </p:txEl>
                                          </p:spTgt>
                                        </p:tgtEl>
                                        <p:attrNameLst>
                                          <p:attrName>style.visibility</p:attrName>
                                        </p:attrNameLst>
                                      </p:cBhvr>
                                      <p:to>
                                        <p:strVal val="visible"/>
                                      </p:to>
                                    </p:set>
                                    <p:anim calcmode="lin" valueType="num">
                                      <p:cBhvr additive="base">
                                        <p:cTn id="7" dur="500" fill="hold"/>
                                        <p:tgtEl>
                                          <p:spTgt spid="2969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9699">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9699">
                                            <p:txEl>
                                              <p:pRg st="1" end="1"/>
                                            </p:txEl>
                                          </p:spTgt>
                                        </p:tgtEl>
                                        <p:attrNameLst>
                                          <p:attrName>style.visibility</p:attrName>
                                        </p:attrNameLst>
                                      </p:cBhvr>
                                      <p:to>
                                        <p:strVal val="visible"/>
                                      </p:to>
                                    </p:set>
                                    <p:anim calcmode="lin" valueType="num">
                                      <p:cBhvr additive="base">
                                        <p:cTn id="11" dur="500" fill="hold"/>
                                        <p:tgtEl>
                                          <p:spTgt spid="29699">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969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9699">
                                            <p:txEl>
                                              <p:pRg st="2" end="2"/>
                                            </p:txEl>
                                          </p:spTgt>
                                        </p:tgtEl>
                                        <p:attrNameLst>
                                          <p:attrName>style.visibility</p:attrName>
                                        </p:attrNameLst>
                                      </p:cBhvr>
                                      <p:to>
                                        <p:strVal val="visible"/>
                                      </p:to>
                                    </p:set>
                                    <p:anim calcmode="lin" valueType="num">
                                      <p:cBhvr additive="base">
                                        <p:cTn id="17" dur="500" fill="hold"/>
                                        <p:tgtEl>
                                          <p:spTgt spid="29699">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9699">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9699">
                                            <p:txEl>
                                              <p:pRg st="3" end="3"/>
                                            </p:txEl>
                                          </p:spTgt>
                                        </p:tgtEl>
                                        <p:attrNameLst>
                                          <p:attrName>style.visibility</p:attrName>
                                        </p:attrNameLst>
                                      </p:cBhvr>
                                      <p:to>
                                        <p:strVal val="visible"/>
                                      </p:to>
                                    </p:set>
                                    <p:anim calcmode="lin" valueType="num">
                                      <p:cBhvr additive="base">
                                        <p:cTn id="21" dur="500" fill="hold"/>
                                        <p:tgtEl>
                                          <p:spTgt spid="29699">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2969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29699">
                                            <p:txEl>
                                              <p:pRg st="4" end="4"/>
                                            </p:txEl>
                                          </p:spTgt>
                                        </p:tgtEl>
                                        <p:attrNameLst>
                                          <p:attrName>style.visibility</p:attrName>
                                        </p:attrNameLst>
                                      </p:cBhvr>
                                      <p:to>
                                        <p:strVal val="visible"/>
                                      </p:to>
                                    </p:set>
                                    <p:anim calcmode="lin" valueType="num">
                                      <p:cBhvr additive="base">
                                        <p:cTn id="27" dur="500" fill="hold"/>
                                        <p:tgtEl>
                                          <p:spTgt spid="29699">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9699">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9699">
                                            <p:txEl>
                                              <p:pRg st="5" end="5"/>
                                            </p:txEl>
                                          </p:spTgt>
                                        </p:tgtEl>
                                        <p:attrNameLst>
                                          <p:attrName>style.visibility</p:attrName>
                                        </p:attrNameLst>
                                      </p:cBhvr>
                                      <p:to>
                                        <p:strVal val="visible"/>
                                      </p:to>
                                    </p:set>
                                    <p:anim calcmode="lin" valueType="num">
                                      <p:cBhvr additive="base">
                                        <p:cTn id="31" dur="500" fill="hold"/>
                                        <p:tgtEl>
                                          <p:spTgt spid="29699">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9699">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wipe(left)">
                                      <p:cBhvr>
                                        <p:cTn id="37" dur="500"/>
                                        <p:tgtEl>
                                          <p:spTgt spid="6"/>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29700"/>
                                        </p:tgtEl>
                                        <p:attrNameLst>
                                          <p:attrName>style.visibility</p:attrName>
                                        </p:attrNameLst>
                                      </p:cBhvr>
                                      <p:to>
                                        <p:strVal val="visible"/>
                                      </p:to>
                                    </p:set>
                                    <p:animEffect transition="in" filter="wipe(left)">
                                      <p:cBhvr>
                                        <p:cTn id="42" dur="500"/>
                                        <p:tgtEl>
                                          <p:spTgt spid="297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9" grpId="0" build="p"/>
      <p:bldP spid="29700"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FF554D-3692-77DE-76E0-9E6720632FF1}"/>
              </a:ext>
            </a:extLst>
          </p:cNvPr>
          <p:cNvPicPr>
            <a:picLocks noChangeAspect="1"/>
          </p:cNvPicPr>
          <p:nvPr/>
        </p:nvPicPr>
        <p:blipFill>
          <a:blip r:embed="rId3"/>
          <a:stretch>
            <a:fillRect/>
          </a:stretch>
        </p:blipFill>
        <p:spPr>
          <a:xfrm>
            <a:off x="685800" y="1227853"/>
            <a:ext cx="7772400" cy="4289379"/>
          </a:xfrm>
          <a:prstGeom prst="rect">
            <a:avLst/>
          </a:prstGeom>
        </p:spPr>
      </p:pic>
      <p:sp>
        <p:nvSpPr>
          <p:cNvPr id="2" name="标题 1"/>
          <p:cNvSpPr>
            <a:spLocks noGrp="1"/>
          </p:cNvSpPr>
          <p:nvPr>
            <p:ph type="title"/>
          </p:nvPr>
        </p:nvSpPr>
        <p:spPr>
          <a:xfrm>
            <a:off x="179512" y="116632"/>
            <a:ext cx="8964488" cy="1325563"/>
          </a:xfrm>
        </p:spPr>
        <p:txBody>
          <a:bodyPr/>
          <a:lstStyle/>
          <a:p>
            <a:r>
              <a:rPr kumimoji="1" lang="zh-CN" altLang="en-US" dirty="0"/>
              <a:t>为什么选择 </a:t>
            </a:r>
            <a:r>
              <a:rPr kumimoji="1" lang="en-US" altLang="zh-CN" dirty="0"/>
              <a:t>C++</a:t>
            </a:r>
            <a:r>
              <a:rPr kumimoji="1" lang="zh-CN" altLang="en-US" dirty="0"/>
              <a:t> 语言？</a:t>
            </a:r>
          </a:p>
        </p:txBody>
      </p:sp>
      <p:sp>
        <p:nvSpPr>
          <p:cNvPr id="6" name="标题 1"/>
          <p:cNvSpPr txBox="1">
            <a:spLocks/>
          </p:cNvSpPr>
          <p:nvPr/>
        </p:nvSpPr>
        <p:spPr bwMode="auto">
          <a:xfrm>
            <a:off x="913366" y="5445224"/>
            <a:ext cx="6912768" cy="1008112"/>
          </a:xfrm>
          <a:prstGeom prst="rect">
            <a:avLst/>
          </a:prstGeom>
          <a:solidFill>
            <a:srgbClr val="FFFF00"/>
          </a:solidFill>
          <a:ln>
            <a:noFill/>
          </a:ln>
        </p:spPr>
        <p:txBody>
          <a:bodyPr vert="horz" wrap="square" lIns="91440" tIns="45720" rIns="91440" bIns="45720" numCol="1" anchor="ctr" anchorCtr="0" compatLnSpc="1">
            <a:prstTxWarp prst="textNoShape">
              <a:avLst/>
            </a:prstTxWarp>
          </a:bodyPr>
          <a:lstStyle>
            <a:lvl1pPr algn="l" rtl="0" fontAlgn="base">
              <a:lnSpc>
                <a:spcPct val="90000"/>
              </a:lnSpc>
              <a:spcBef>
                <a:spcPct val="0"/>
              </a:spcBef>
              <a:spcAft>
                <a:spcPct val="0"/>
              </a:spcAft>
              <a:defRPr sz="4400" b="1" kern="1200">
                <a:solidFill>
                  <a:schemeClr val="tx1"/>
                </a:solidFill>
                <a:latin typeface="微软雅黑" panose="020B0503020204020204" pitchFamily="34" charset="-122"/>
                <a:ea typeface="微软雅黑" panose="020B0503020204020204" pitchFamily="34" charset="-122"/>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pPr algn="ctr" defTabSz="914400" eaLnBrk="1" hangingPunct="1"/>
            <a:r>
              <a:rPr kumimoji="1" lang="en-US" altLang="zh-CN" sz="2800" dirty="0"/>
              <a:t>TIOBE</a:t>
            </a:r>
            <a:r>
              <a:rPr kumimoji="1" lang="zh-CN" altLang="en-US" sz="2800" dirty="0"/>
              <a:t>编程语言指数排行表 </a:t>
            </a:r>
            <a:r>
              <a:rPr kumimoji="1" lang="en-US" altLang="zh-CN" sz="2800" dirty="0"/>
              <a:t>TOP20</a:t>
            </a:r>
            <a:r>
              <a:rPr kumimoji="1" lang="zh-CN" altLang="en-US" sz="2800" dirty="0"/>
              <a:t> </a:t>
            </a:r>
            <a:r>
              <a:rPr kumimoji="1" lang="en-US" altLang="zh-CN" sz="2800" dirty="0"/>
              <a:t>(2023.2~2024.2)</a:t>
            </a:r>
            <a:endParaRPr kumimoji="1" lang="zh-CN" altLang="en-US" sz="2800" dirty="0"/>
          </a:p>
        </p:txBody>
      </p:sp>
      <p:sp>
        <p:nvSpPr>
          <p:cNvPr id="4" name="矩形 3"/>
          <p:cNvSpPr/>
          <p:nvPr/>
        </p:nvSpPr>
        <p:spPr>
          <a:xfrm>
            <a:off x="704651" y="2066389"/>
            <a:ext cx="7416824" cy="313592"/>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5" name="灯片编号占位符 4">
            <a:extLst>
              <a:ext uri="{FF2B5EF4-FFF2-40B4-BE49-F238E27FC236}">
                <a16:creationId xmlns:a16="http://schemas.microsoft.com/office/drawing/2014/main" id="{AAD88132-4887-F54A-BD3B-CAE788659E45}"/>
              </a:ext>
            </a:extLst>
          </p:cNvPr>
          <p:cNvSpPr>
            <a:spLocks noGrp="1"/>
          </p:cNvSpPr>
          <p:nvPr>
            <p:ph type="sldNum" sz="quarter" idx="12"/>
          </p:nvPr>
        </p:nvSpPr>
        <p:spPr/>
        <p:txBody>
          <a:bodyPr/>
          <a:lstStyle/>
          <a:p>
            <a:pPr>
              <a:defRPr/>
            </a:pPr>
            <a:fld id="{BFD7BE51-03DD-4CCA-8227-D775462981B4}" type="slidenum">
              <a:rPr lang="en-US" altLang="zh-CN" smtClean="0"/>
              <a:pPr>
                <a:defRPr/>
              </a:pPr>
              <a:t>13</a:t>
            </a:fld>
            <a:endParaRPr lang="en-US" altLang="zh-CN"/>
          </a:p>
        </p:txBody>
      </p:sp>
    </p:spTree>
    <p:extLst>
      <p:ext uri="{BB962C8B-B14F-4D97-AF65-F5344CB8AC3E}">
        <p14:creationId xmlns:p14="http://schemas.microsoft.com/office/powerpoint/2010/main" val="46007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4D695E-A558-AF4D-990F-747B68FF7FEA}"/>
              </a:ext>
            </a:extLst>
          </p:cNvPr>
          <p:cNvSpPr>
            <a:spLocks noGrp="1"/>
          </p:cNvSpPr>
          <p:nvPr>
            <p:ph type="title"/>
          </p:nvPr>
        </p:nvSpPr>
        <p:spPr/>
        <p:txBody>
          <a:bodyPr/>
          <a:lstStyle/>
          <a:p>
            <a:r>
              <a:rPr kumimoji="1" lang="zh-CN" altLang="en-US" dirty="0"/>
              <a:t>为什么选择 </a:t>
            </a:r>
            <a:r>
              <a:rPr kumimoji="1" lang="en-US" altLang="zh-CN" dirty="0"/>
              <a:t>C++</a:t>
            </a:r>
            <a:r>
              <a:rPr kumimoji="1" lang="zh-CN" altLang="en-US" dirty="0"/>
              <a:t> 语言？</a:t>
            </a:r>
          </a:p>
        </p:txBody>
      </p:sp>
      <p:sp>
        <p:nvSpPr>
          <p:cNvPr id="3" name="内容占位符 2">
            <a:extLst>
              <a:ext uri="{FF2B5EF4-FFF2-40B4-BE49-F238E27FC236}">
                <a16:creationId xmlns:a16="http://schemas.microsoft.com/office/drawing/2014/main" id="{68497506-54FB-8046-88CB-478EF9F7EC8F}"/>
              </a:ext>
            </a:extLst>
          </p:cNvPr>
          <p:cNvSpPr>
            <a:spLocks noGrp="1"/>
          </p:cNvSpPr>
          <p:nvPr>
            <p:ph idx="1"/>
          </p:nvPr>
        </p:nvSpPr>
        <p:spPr/>
        <p:txBody>
          <a:bodyPr/>
          <a:lstStyle/>
          <a:p>
            <a:r>
              <a:rPr kumimoji="1" lang="zh-CN" altLang="en-US" dirty="0"/>
              <a:t>跨平台性、移植性好</a:t>
            </a:r>
            <a:endParaRPr kumimoji="1" lang="en-US" altLang="zh-CN" dirty="0"/>
          </a:p>
          <a:p>
            <a:r>
              <a:rPr kumimoji="1" lang="zh-CN" altLang="en-US" dirty="0"/>
              <a:t>代码运行效率高，适合底层操作</a:t>
            </a:r>
            <a:endParaRPr kumimoji="1" lang="en-US" altLang="zh-CN" dirty="0"/>
          </a:p>
          <a:p>
            <a:r>
              <a:rPr kumimoji="1" lang="zh-CN" altLang="en-US" dirty="0"/>
              <a:t>语言简洁，编写灵活</a:t>
            </a:r>
            <a:endParaRPr kumimoji="1" lang="en-US" altLang="zh-CN" dirty="0"/>
          </a:p>
          <a:p>
            <a:r>
              <a:rPr kumimoji="1" lang="zh-CN" altLang="en-US" dirty="0"/>
              <a:t>适合大项目的底层代码、类库</a:t>
            </a:r>
            <a:endParaRPr kumimoji="1" lang="en-US" altLang="zh-CN" dirty="0"/>
          </a:p>
          <a:p>
            <a:endParaRPr kumimoji="1" lang="en-US" altLang="zh-CN" dirty="0"/>
          </a:p>
          <a:p>
            <a:r>
              <a:rPr kumimoji="1" lang="zh-CN" altLang="en-US" dirty="0"/>
              <a:t>缺点：复杂、学习底层原理困难</a:t>
            </a:r>
            <a:endParaRPr kumimoji="1" lang="en-US" altLang="zh-CN" dirty="0"/>
          </a:p>
          <a:p>
            <a:pPr lvl="1"/>
            <a:r>
              <a:rPr kumimoji="1" lang="zh-CN" altLang="en-US" dirty="0"/>
              <a:t>没有垃圾回收，需要自己管理内存</a:t>
            </a:r>
            <a:endParaRPr kumimoji="1" lang="en-US" altLang="zh-CN" dirty="0"/>
          </a:p>
          <a:p>
            <a:pPr lvl="1"/>
            <a:r>
              <a:rPr kumimoji="1" lang="zh-CN" altLang="en-US" dirty="0"/>
              <a:t>深刻理解底层实现的机制</a:t>
            </a:r>
            <a:endParaRPr kumimoji="1" lang="en-US" altLang="zh-CN" dirty="0"/>
          </a:p>
        </p:txBody>
      </p:sp>
      <p:sp>
        <p:nvSpPr>
          <p:cNvPr id="4" name="灯片编号占位符 3">
            <a:extLst>
              <a:ext uri="{FF2B5EF4-FFF2-40B4-BE49-F238E27FC236}">
                <a16:creationId xmlns:a16="http://schemas.microsoft.com/office/drawing/2014/main" id="{2A6EC75E-C674-FA48-B1C3-FDFC798A59D6}"/>
              </a:ext>
            </a:extLst>
          </p:cNvPr>
          <p:cNvSpPr>
            <a:spLocks noGrp="1"/>
          </p:cNvSpPr>
          <p:nvPr>
            <p:ph type="sldNum" sz="quarter" idx="12"/>
          </p:nvPr>
        </p:nvSpPr>
        <p:spPr/>
        <p:txBody>
          <a:bodyPr/>
          <a:lstStyle/>
          <a:p>
            <a:pPr>
              <a:defRPr/>
            </a:pPr>
            <a:fld id="{BFD7BE51-03DD-4CCA-8227-D775462981B4}" type="slidenum">
              <a:rPr lang="en-US" altLang="zh-CN" smtClean="0"/>
              <a:pPr>
                <a:defRPr/>
              </a:pPr>
              <a:t>14</a:t>
            </a:fld>
            <a:endParaRPr lang="en-US" altLang="zh-CN"/>
          </a:p>
        </p:txBody>
      </p:sp>
    </p:spTree>
    <p:extLst>
      <p:ext uri="{BB962C8B-B14F-4D97-AF65-F5344CB8AC3E}">
        <p14:creationId xmlns:p14="http://schemas.microsoft.com/office/powerpoint/2010/main" val="2956460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13"/>
          <p:cNvSpPr>
            <a:spLocks noChangeArrowheads="1"/>
          </p:cNvSpPr>
          <p:nvPr/>
        </p:nvSpPr>
        <p:spPr bwMode="auto">
          <a:xfrm>
            <a:off x="2623776" y="3309938"/>
            <a:ext cx="3887788" cy="2495550"/>
          </a:xfrm>
          <a:prstGeom prst="rect">
            <a:avLst/>
          </a:prstGeom>
          <a:noFill/>
          <a:ln w="12700" algn="ctr">
            <a:noFill/>
            <a:prstDash val="dash"/>
            <a:miter lim="800000"/>
            <a:headEnd/>
            <a:tailEnd/>
          </a:ln>
          <a:effectLst/>
          <a:extLst>
            <a:ext uri="{909E8E84-426E-40DD-AFC4-6F175D3DCCD1}">
              <a14:hiddenFill xmlns:a14="http://schemas.microsoft.com/office/drawing/2010/main">
                <a:solidFill>
                  <a:schemeClr val="bg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endParaRPr lang="zh-CN" altLang="en-US" sz="2000">
              <a:latin typeface="Times New Roman" panose="02020603050405020304" pitchFamily="18" charset="0"/>
              <a:ea typeface="仿宋_GB2312" pitchFamily="49" charset="-122"/>
            </a:endParaRPr>
          </a:p>
        </p:txBody>
      </p:sp>
      <p:sp>
        <p:nvSpPr>
          <p:cNvPr id="9219" name="Rectangle 2"/>
          <p:cNvSpPr>
            <a:spLocks noGrp="1" noChangeArrowheads="1"/>
          </p:cNvSpPr>
          <p:nvPr>
            <p:ph type="title"/>
          </p:nvPr>
        </p:nvSpPr>
        <p:spPr>
          <a:xfrm>
            <a:off x="239713" y="130175"/>
            <a:ext cx="7886700" cy="1325563"/>
          </a:xfrm>
        </p:spPr>
        <p:txBody>
          <a:bodyPr/>
          <a:lstStyle/>
          <a:p>
            <a:r>
              <a:rPr lang="zh-CN" altLang="en-US" b="1">
                <a:latin typeface="微软雅黑" panose="020B0503020204020204" pitchFamily="34" charset="-122"/>
                <a:ea typeface="微软雅黑" panose="020B0503020204020204" pitchFamily="34" charset="-122"/>
              </a:rPr>
              <a:t>课程内容中的几个台阶</a:t>
            </a:r>
          </a:p>
        </p:txBody>
      </p:sp>
      <p:sp>
        <p:nvSpPr>
          <p:cNvPr id="9220" name="AutoShape 4" descr="Small grid"/>
          <p:cNvSpPr>
            <a:spLocks noChangeArrowheads="1"/>
          </p:cNvSpPr>
          <p:nvPr/>
        </p:nvSpPr>
        <p:spPr bwMode="auto">
          <a:xfrm>
            <a:off x="2469789" y="5867400"/>
            <a:ext cx="3846512" cy="781050"/>
          </a:xfrm>
          <a:prstGeom prst="cube">
            <a:avLst>
              <a:gd name="adj" fmla="val 25000"/>
            </a:avLst>
          </a:prstGeom>
          <a:blipFill dpi="0" rotWithShape="0">
            <a:blip r:embed="rId2"/>
            <a:srcRect/>
            <a:tile tx="0" ty="0" sx="100000" sy="100000" flip="none" algn="tl"/>
          </a:blipFill>
          <a:ln w="12700" cap="sq">
            <a:solidFill>
              <a:srgbClr val="003366"/>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en-US" altLang="zh-CN" dirty="0">
                <a:solidFill>
                  <a:srgbClr val="FF0000"/>
                </a:solidFill>
                <a:latin typeface="Impact" panose="020B0806030902050204" pitchFamily="34" charset="0"/>
                <a:ea typeface="黑体" panose="02010609060101010101" pitchFamily="49" charset="-122"/>
              </a:rPr>
              <a:t>C/C++</a:t>
            </a:r>
            <a:r>
              <a:rPr lang="zh-CN" altLang="en-US" sz="3200" dirty="0">
                <a:solidFill>
                  <a:srgbClr val="FF0000"/>
                </a:solidFill>
                <a:latin typeface="Times New Roman" panose="02020603050405020304" pitchFamily="18" charset="0"/>
                <a:ea typeface="黑体" panose="02010609060101010101" pitchFamily="49" charset="-122"/>
              </a:rPr>
              <a:t>面向过程编程</a:t>
            </a:r>
          </a:p>
        </p:txBody>
      </p:sp>
      <p:sp>
        <p:nvSpPr>
          <p:cNvPr id="9221" name="AutoShape 6"/>
          <p:cNvSpPr>
            <a:spLocks noChangeArrowheads="1"/>
          </p:cNvSpPr>
          <p:nvPr/>
        </p:nvSpPr>
        <p:spPr bwMode="auto">
          <a:xfrm>
            <a:off x="2692039" y="4975225"/>
            <a:ext cx="2428875" cy="781050"/>
          </a:xfrm>
          <a:prstGeom prst="cube">
            <a:avLst>
              <a:gd name="adj" fmla="val 25000"/>
            </a:avLst>
          </a:prstGeom>
          <a:solidFill>
            <a:schemeClr val="accent1"/>
          </a:solidFill>
          <a:ln w="19050" cap="sq">
            <a:solidFill>
              <a:srgbClr val="FF33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sz="3200" dirty="0">
                <a:solidFill>
                  <a:schemeClr val="bg1"/>
                </a:solidFill>
                <a:latin typeface="Times New Roman" panose="02020603050405020304" pitchFamily="18" charset="0"/>
                <a:ea typeface="黑体" panose="02010609060101010101" pitchFamily="49" charset="-122"/>
                <a:sym typeface="Wingdings" panose="05000000000000000000" pitchFamily="2" charset="2"/>
              </a:rPr>
              <a:t>类（对象）</a:t>
            </a:r>
            <a:endParaRPr lang="en-US" altLang="zh-CN" sz="3200" b="1" dirty="0">
              <a:solidFill>
                <a:schemeClr val="bg1"/>
              </a:solidFill>
              <a:latin typeface="Times New Roman" panose="02020603050405020304" pitchFamily="18" charset="0"/>
              <a:ea typeface="黑体" panose="02010609060101010101" pitchFamily="49" charset="-122"/>
            </a:endParaRPr>
          </a:p>
        </p:txBody>
      </p:sp>
      <p:sp>
        <p:nvSpPr>
          <p:cNvPr id="9222" name="AutoShape 7"/>
          <p:cNvSpPr>
            <a:spLocks noChangeArrowheads="1"/>
          </p:cNvSpPr>
          <p:nvPr/>
        </p:nvSpPr>
        <p:spPr bwMode="auto">
          <a:xfrm>
            <a:off x="2923814" y="4164013"/>
            <a:ext cx="2411412" cy="762000"/>
          </a:xfrm>
          <a:prstGeom prst="cube">
            <a:avLst>
              <a:gd name="adj" fmla="val 25000"/>
            </a:avLst>
          </a:prstGeom>
          <a:solidFill>
            <a:schemeClr val="accent1"/>
          </a:solidFill>
          <a:ln w="19050" cap="sq">
            <a:solidFill>
              <a:srgbClr val="FF33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sz="3200" dirty="0">
                <a:solidFill>
                  <a:schemeClr val="bg1"/>
                </a:solidFill>
                <a:latin typeface="Times New Roman" panose="02020603050405020304" pitchFamily="18" charset="0"/>
                <a:ea typeface="黑体" panose="02010609060101010101" pitchFamily="49" charset="-122"/>
              </a:rPr>
              <a:t>继承和组合</a:t>
            </a:r>
          </a:p>
        </p:txBody>
      </p:sp>
      <p:sp>
        <p:nvSpPr>
          <p:cNvPr id="9223" name="AutoShape 8"/>
          <p:cNvSpPr>
            <a:spLocks noChangeArrowheads="1"/>
          </p:cNvSpPr>
          <p:nvPr/>
        </p:nvSpPr>
        <p:spPr bwMode="auto">
          <a:xfrm>
            <a:off x="3163526" y="3319463"/>
            <a:ext cx="2808288" cy="762000"/>
          </a:xfrm>
          <a:prstGeom prst="cube">
            <a:avLst>
              <a:gd name="adj" fmla="val 25000"/>
            </a:avLst>
          </a:prstGeom>
          <a:solidFill>
            <a:srgbClr val="00CC00"/>
          </a:solidFill>
          <a:ln w="19050" cap="sq">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sz="3200">
                <a:solidFill>
                  <a:srgbClr val="FFFFFF"/>
                </a:solidFill>
                <a:latin typeface="Times New Roman" panose="02020603050405020304" pitchFamily="18" charset="0"/>
                <a:ea typeface="黑体" panose="02010609060101010101" pitchFamily="49" charset="-122"/>
              </a:rPr>
              <a:t>虚函数</a:t>
            </a:r>
            <a:r>
              <a:rPr lang="zh-CN" altLang="en-US" sz="3200">
                <a:solidFill>
                  <a:srgbClr val="FFFFFF"/>
                </a:solidFill>
                <a:latin typeface="Times New Roman" panose="02020603050405020304" pitchFamily="18" charset="0"/>
                <a:ea typeface="黑体" panose="02010609060101010101" pitchFamily="49" charset="-122"/>
                <a:sym typeface="Wingdings" panose="05000000000000000000" pitchFamily="2" charset="2"/>
              </a:rPr>
              <a:t>多态</a:t>
            </a:r>
            <a:endParaRPr lang="zh-CN" altLang="en-US" sz="3200">
              <a:solidFill>
                <a:srgbClr val="FFFFFF"/>
              </a:solidFill>
              <a:latin typeface="Times New Roman" panose="02020603050405020304" pitchFamily="18" charset="0"/>
              <a:ea typeface="黑体" panose="02010609060101010101" pitchFamily="49" charset="-122"/>
            </a:endParaRPr>
          </a:p>
        </p:txBody>
      </p:sp>
      <p:sp>
        <p:nvSpPr>
          <p:cNvPr id="9224" name="AutoShape 9"/>
          <p:cNvSpPr>
            <a:spLocks noChangeArrowheads="1"/>
          </p:cNvSpPr>
          <p:nvPr/>
        </p:nvSpPr>
        <p:spPr bwMode="auto">
          <a:xfrm>
            <a:off x="3341326" y="2457450"/>
            <a:ext cx="3325813" cy="781050"/>
          </a:xfrm>
          <a:prstGeom prst="cube">
            <a:avLst>
              <a:gd name="adj" fmla="val 25000"/>
            </a:avLst>
          </a:prstGeom>
          <a:solidFill>
            <a:schemeClr val="folHlink"/>
          </a:solidFill>
          <a:ln w="19050" cap="sq">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sz="3200" dirty="0">
                <a:solidFill>
                  <a:srgbClr val="FFFFFF"/>
                </a:solidFill>
                <a:latin typeface="Times New Roman" panose="02020603050405020304" pitchFamily="18" charset="0"/>
                <a:ea typeface="黑体" panose="02010609060101010101" pitchFamily="49" charset="-122"/>
              </a:rPr>
              <a:t>模板</a:t>
            </a:r>
            <a:r>
              <a:rPr lang="zh-CN" altLang="en-US" sz="3200" dirty="0">
                <a:solidFill>
                  <a:srgbClr val="FFFFFF"/>
                </a:solidFill>
                <a:latin typeface="Times New Roman" panose="02020603050405020304" pitchFamily="18" charset="0"/>
                <a:ea typeface="黑体" panose="02010609060101010101" pitchFamily="49" charset="-122"/>
                <a:sym typeface="Wingdings" panose="05000000000000000000" pitchFamily="2" charset="2"/>
              </a:rPr>
              <a:t>泛型编程</a:t>
            </a:r>
            <a:endParaRPr lang="zh-CN" altLang="en-US" sz="3200" dirty="0">
              <a:solidFill>
                <a:srgbClr val="FFFFFF"/>
              </a:solidFill>
              <a:latin typeface="Times New Roman" panose="02020603050405020304" pitchFamily="18" charset="0"/>
              <a:ea typeface="黑体" panose="02010609060101010101" pitchFamily="49" charset="-122"/>
            </a:endParaRPr>
          </a:p>
        </p:txBody>
      </p:sp>
      <p:sp>
        <p:nvSpPr>
          <p:cNvPr id="9225" name="AutoShape 11"/>
          <p:cNvSpPr>
            <a:spLocks noChangeArrowheads="1"/>
          </p:cNvSpPr>
          <p:nvPr/>
        </p:nvSpPr>
        <p:spPr bwMode="auto">
          <a:xfrm>
            <a:off x="3557226" y="1639888"/>
            <a:ext cx="4760913" cy="762000"/>
          </a:xfrm>
          <a:prstGeom prst="cube">
            <a:avLst>
              <a:gd name="adj" fmla="val 25000"/>
            </a:avLst>
          </a:prstGeom>
          <a:solidFill>
            <a:srgbClr val="003366"/>
          </a:solidFill>
          <a:ln w="19050" cap="sq">
            <a:solidFill>
              <a:srgbClr val="FFFF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sz="3200" dirty="0">
                <a:solidFill>
                  <a:srgbClr val="FFFFFF"/>
                </a:solidFill>
                <a:latin typeface="Times New Roman" panose="02020603050405020304" pitchFamily="18" charset="0"/>
                <a:ea typeface="黑体" panose="02010609060101010101" pitchFamily="49" charset="-122"/>
              </a:rPr>
              <a:t>设计模式 </a:t>
            </a:r>
            <a:r>
              <a:rPr lang="en-US" altLang="zh-CN" sz="3200" dirty="0">
                <a:solidFill>
                  <a:srgbClr val="FFFFFF"/>
                </a:solidFill>
                <a:latin typeface="Impact" panose="020B0806030902050204" pitchFamily="34" charset="0"/>
                <a:ea typeface="黑体" panose="02010609060101010101" pitchFamily="49" charset="-122"/>
              </a:rPr>
              <a:t>Design Patterns</a:t>
            </a:r>
          </a:p>
        </p:txBody>
      </p:sp>
      <p:sp>
        <p:nvSpPr>
          <p:cNvPr id="9226" name="AutoShape 12"/>
          <p:cNvSpPr>
            <a:spLocks noChangeArrowheads="1"/>
          </p:cNvSpPr>
          <p:nvPr/>
        </p:nvSpPr>
        <p:spPr bwMode="auto">
          <a:xfrm rot="-3321166">
            <a:off x="100474" y="5217218"/>
            <a:ext cx="2160588" cy="503237"/>
          </a:xfrm>
          <a:custGeom>
            <a:avLst/>
            <a:gdLst>
              <a:gd name="T0" fmla="*/ 162088212 w 21600"/>
              <a:gd name="T1" fmla="*/ 0 h 21600"/>
              <a:gd name="T2" fmla="*/ 0 w 21600"/>
              <a:gd name="T3" fmla="*/ 5862222 h 21600"/>
              <a:gd name="T4" fmla="*/ 162088212 w 21600"/>
              <a:gd name="T5" fmla="*/ 11724420 h 21600"/>
              <a:gd name="T6" fmla="*/ 216117616 w 21600"/>
              <a:gd name="T7" fmla="*/ 5862222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rgbClr val="CCFF33"/>
          </a:solidFill>
          <a:ln w="19050" cap="sq" algn="ctr">
            <a:solidFill>
              <a:srgbClr val="FF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zh-CN" altLang="en-US"/>
          </a:p>
        </p:txBody>
      </p:sp>
      <p:sp>
        <p:nvSpPr>
          <p:cNvPr id="9227" name="Text Box 14"/>
          <p:cNvSpPr txBox="1">
            <a:spLocks noChangeArrowheads="1"/>
          </p:cNvSpPr>
          <p:nvPr/>
        </p:nvSpPr>
        <p:spPr bwMode="auto">
          <a:xfrm>
            <a:off x="6746850" y="6021388"/>
            <a:ext cx="2336800" cy="5254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defPPr>
              <a:defRPr lang="en-US"/>
            </a:defPPr>
            <a:lvl1pPr algn="ctr" eaLnBrk="1" hangingPunct="1">
              <a:lnSpc>
                <a:spcPct val="100000"/>
              </a:lnSpc>
              <a:spcBef>
                <a:spcPct val="50000"/>
              </a:spcBef>
              <a:buFontTx/>
              <a:buNone/>
              <a:defRPr sz="2800">
                <a:solidFill>
                  <a:srgbClr val="FF0000"/>
                </a:solidFill>
                <a:latin typeface="Heiti SC Light" charset="-122"/>
                <a:ea typeface="Heiti SC Light" charset="-122"/>
                <a:cs typeface="Heiti SC Light" charset="-122"/>
              </a:defRPr>
            </a:lvl1pPr>
            <a:lvl2pPr marL="742950" indent="-28575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defTabSz="457200" fontAlgn="base">
              <a:lnSpc>
                <a:spcPct val="90000"/>
              </a:lnSpc>
              <a:spcBef>
                <a:spcPts val="500"/>
              </a:spcBef>
              <a:spcAft>
                <a:spcPct val="0"/>
              </a:spcAft>
              <a:buFont typeface="Arial" panose="020B0604020202020204" pitchFamily="34" charset="0"/>
              <a:buChar char="•"/>
            </a:lvl6pPr>
            <a:lvl7pPr marL="2971800" indent="-228600" defTabSz="457200" fontAlgn="base">
              <a:lnSpc>
                <a:spcPct val="90000"/>
              </a:lnSpc>
              <a:spcBef>
                <a:spcPts val="500"/>
              </a:spcBef>
              <a:spcAft>
                <a:spcPct val="0"/>
              </a:spcAft>
              <a:buFont typeface="Arial" panose="020B0604020202020204" pitchFamily="34" charset="0"/>
              <a:buChar char="•"/>
            </a:lvl7pPr>
            <a:lvl8pPr marL="3429000" indent="-228600" defTabSz="457200" fontAlgn="base">
              <a:lnSpc>
                <a:spcPct val="90000"/>
              </a:lnSpc>
              <a:spcBef>
                <a:spcPts val="500"/>
              </a:spcBef>
              <a:spcAft>
                <a:spcPct val="0"/>
              </a:spcAft>
              <a:buFont typeface="Arial" panose="020B0604020202020204" pitchFamily="34" charset="0"/>
              <a:buChar char="•"/>
            </a:lvl8pPr>
            <a:lvl9pPr marL="3886200" indent="-228600" defTabSz="457200" fontAlgn="base">
              <a:lnSpc>
                <a:spcPct val="90000"/>
              </a:lnSpc>
              <a:spcBef>
                <a:spcPts val="500"/>
              </a:spcBef>
              <a:spcAft>
                <a:spcPct val="0"/>
              </a:spcAft>
              <a:buFont typeface="Arial" panose="020B0604020202020204" pitchFamily="34" charset="0"/>
              <a:buChar char="•"/>
            </a:lvl9pPr>
          </a:lstStyle>
          <a:p>
            <a:r>
              <a:rPr lang="zh-CN" altLang="en-US" dirty="0">
                <a:latin typeface="STKaiti" charset="-122"/>
                <a:ea typeface="STKaiti" charset="-122"/>
                <a:cs typeface="STKaiti" charset="-122"/>
              </a:rPr>
              <a:t>具体操作重用</a:t>
            </a:r>
          </a:p>
        </p:txBody>
      </p:sp>
      <p:sp>
        <p:nvSpPr>
          <p:cNvPr id="9228" name="Text Box 15"/>
          <p:cNvSpPr txBox="1">
            <a:spLocks noChangeArrowheads="1"/>
          </p:cNvSpPr>
          <p:nvPr/>
        </p:nvSpPr>
        <p:spPr bwMode="auto">
          <a:xfrm>
            <a:off x="395536" y="3861048"/>
            <a:ext cx="1978025" cy="525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dirty="0">
                <a:solidFill>
                  <a:srgbClr val="FF0000"/>
                </a:solidFill>
                <a:latin typeface="STKaiti" charset="-122"/>
                <a:ea typeface="STKaiti" charset="-122"/>
                <a:cs typeface="STKaiti" charset="-122"/>
              </a:rPr>
              <a:t>源代码重用</a:t>
            </a:r>
          </a:p>
        </p:txBody>
      </p:sp>
      <p:sp>
        <p:nvSpPr>
          <p:cNvPr id="9229" name="Text Box 16"/>
          <p:cNvSpPr txBox="1">
            <a:spLocks noChangeArrowheads="1"/>
          </p:cNvSpPr>
          <p:nvPr/>
        </p:nvSpPr>
        <p:spPr bwMode="auto">
          <a:xfrm>
            <a:off x="818428" y="1766202"/>
            <a:ext cx="2335212" cy="525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cap="sq" algn="ctr">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50000"/>
              </a:spcBef>
              <a:buFontTx/>
              <a:buNone/>
            </a:pPr>
            <a:r>
              <a:rPr lang="zh-CN" altLang="en-US" dirty="0">
                <a:solidFill>
                  <a:srgbClr val="FF0000"/>
                </a:solidFill>
                <a:latin typeface="STKaiti" charset="-122"/>
                <a:ea typeface="STKaiti" charset="-122"/>
                <a:cs typeface="STKaiti" charset="-122"/>
              </a:rPr>
              <a:t>解决方案重用</a:t>
            </a:r>
          </a:p>
        </p:txBody>
      </p:sp>
      <p:sp>
        <p:nvSpPr>
          <p:cNvPr id="9230" name="Line 18"/>
          <p:cNvSpPr>
            <a:spLocks noChangeShapeType="1"/>
          </p:cNvSpPr>
          <p:nvPr/>
        </p:nvSpPr>
        <p:spPr bwMode="auto">
          <a:xfrm flipV="1">
            <a:off x="2330702" y="3067050"/>
            <a:ext cx="832824" cy="927101"/>
          </a:xfrm>
          <a:prstGeom prst="line">
            <a:avLst/>
          </a:prstGeom>
          <a:noFill/>
          <a:ln w="44450" cap="sq">
            <a:solidFill>
              <a:srgbClr val="0066CC"/>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000" tIns="46800" rIns="90000" bIns="46800" anchor="ctr">
            <a:spAutoFit/>
          </a:bodyPr>
          <a:lstStyle/>
          <a:p>
            <a:endParaRPr lang="zh-CN" altLang="en-US"/>
          </a:p>
        </p:txBody>
      </p:sp>
      <p:sp>
        <p:nvSpPr>
          <p:cNvPr id="9231" name="Line 19"/>
          <p:cNvSpPr>
            <a:spLocks noChangeShapeType="1"/>
          </p:cNvSpPr>
          <p:nvPr/>
        </p:nvSpPr>
        <p:spPr bwMode="auto">
          <a:xfrm>
            <a:off x="2333264" y="4219575"/>
            <a:ext cx="574675" cy="217488"/>
          </a:xfrm>
          <a:prstGeom prst="line">
            <a:avLst/>
          </a:prstGeom>
          <a:noFill/>
          <a:ln w="44450" cap="sq">
            <a:solidFill>
              <a:srgbClr val="0066CC"/>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zh-CN" altLang="en-US"/>
          </a:p>
        </p:txBody>
      </p:sp>
      <p:sp>
        <p:nvSpPr>
          <p:cNvPr id="9232" name="Line 21"/>
          <p:cNvSpPr>
            <a:spLocks noChangeShapeType="1"/>
          </p:cNvSpPr>
          <p:nvPr/>
        </p:nvSpPr>
        <p:spPr bwMode="auto">
          <a:xfrm flipH="1" flipV="1">
            <a:off x="6372200" y="6308725"/>
            <a:ext cx="433387" cy="0"/>
          </a:xfrm>
          <a:prstGeom prst="line">
            <a:avLst/>
          </a:prstGeom>
          <a:noFill/>
          <a:ln w="44450" cap="sq">
            <a:solidFill>
              <a:srgbClr val="FF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endParaRPr lang="zh-CN" altLang="en-US"/>
          </a:p>
        </p:txBody>
      </p:sp>
      <p:sp>
        <p:nvSpPr>
          <p:cNvPr id="18" name="Line 21">
            <a:extLst>
              <a:ext uri="{FF2B5EF4-FFF2-40B4-BE49-F238E27FC236}">
                <a16:creationId xmlns:a16="http://schemas.microsoft.com/office/drawing/2014/main" id="{4CFBFE2B-E51E-9B47-958A-8A76B5E7494F}"/>
              </a:ext>
            </a:extLst>
          </p:cNvPr>
          <p:cNvSpPr>
            <a:spLocks noChangeShapeType="1"/>
          </p:cNvSpPr>
          <p:nvPr/>
        </p:nvSpPr>
        <p:spPr bwMode="auto">
          <a:xfrm rot="10800000" flipH="1" flipV="1">
            <a:off x="3112541" y="2060848"/>
            <a:ext cx="433387" cy="0"/>
          </a:xfrm>
          <a:prstGeom prst="line">
            <a:avLst/>
          </a:prstGeom>
          <a:noFill/>
          <a:ln w="44450" cap="sq">
            <a:solidFill>
              <a:srgbClr val="FF0000"/>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spAutoFit/>
          </a:bodyPr>
          <a:lstStyle/>
          <a:p>
            <a:pPr algn="r"/>
            <a:endParaRPr lang="zh-CN" altLang="en-US" dirty="0"/>
          </a:p>
        </p:txBody>
      </p:sp>
      <p:sp>
        <p:nvSpPr>
          <p:cNvPr id="2" name="灯片编号占位符 1">
            <a:extLst>
              <a:ext uri="{FF2B5EF4-FFF2-40B4-BE49-F238E27FC236}">
                <a16:creationId xmlns:a16="http://schemas.microsoft.com/office/drawing/2014/main" id="{61DD2484-1A16-3C4F-813F-06184B19F077}"/>
              </a:ext>
            </a:extLst>
          </p:cNvPr>
          <p:cNvSpPr>
            <a:spLocks noGrp="1"/>
          </p:cNvSpPr>
          <p:nvPr>
            <p:ph type="sldNum" sz="quarter" idx="12"/>
          </p:nvPr>
        </p:nvSpPr>
        <p:spPr/>
        <p:txBody>
          <a:bodyPr/>
          <a:lstStyle/>
          <a:p>
            <a:pPr>
              <a:defRPr/>
            </a:pPr>
            <a:fld id="{BFD7BE51-03DD-4CCA-8227-D775462981B4}" type="slidenum">
              <a:rPr lang="en-US" altLang="zh-CN" smtClean="0"/>
              <a:pPr>
                <a:defRPr/>
              </a:pPr>
              <a:t>15</a:t>
            </a:fld>
            <a:endParaRPr lang="en-US" alt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r>
              <a:rPr lang="en-US" altLang="zh-CN" dirty="0"/>
              <a:t>OOP</a:t>
            </a:r>
            <a:r>
              <a:rPr lang="zh-TW" altLang="en-US" dirty="0"/>
              <a:t>课程与</a:t>
            </a:r>
            <a:r>
              <a:rPr lang="en-US" altLang="zh-CN" dirty="0"/>
              <a:t>F</a:t>
            </a:r>
            <a:r>
              <a:rPr lang="en-US" altLang="zh-TW" dirty="0"/>
              <a:t>OP</a:t>
            </a:r>
            <a:r>
              <a:rPr lang="zh-TW" altLang="en-US" dirty="0"/>
              <a:t>课程的区别</a:t>
            </a:r>
            <a:endParaRPr lang="en-US" altLang="zh-CN" dirty="0"/>
          </a:p>
        </p:txBody>
      </p:sp>
      <p:sp>
        <p:nvSpPr>
          <p:cNvPr id="3" name="Content Placeholder 2"/>
          <p:cNvSpPr>
            <a:spLocks noGrp="1"/>
          </p:cNvSpPr>
          <p:nvPr>
            <p:ph idx="1"/>
          </p:nvPr>
        </p:nvSpPr>
        <p:spPr>
          <a:xfrm>
            <a:off x="611560" y="1772816"/>
            <a:ext cx="7920880" cy="4392612"/>
          </a:xfrm>
        </p:spPr>
        <p:txBody>
          <a:bodyPr/>
          <a:lstStyle/>
          <a:p>
            <a:r>
              <a:rPr lang="zh-TW" altLang="en-US" dirty="0">
                <a:latin typeface="STKaiti" charset="-122"/>
                <a:ea typeface="STKaiti" charset="-122"/>
                <a:cs typeface="STKaiti" charset="-122"/>
              </a:rPr>
              <a:t>程序设计基础（</a:t>
            </a:r>
            <a:r>
              <a:rPr lang="en-US" altLang="ja-JP" dirty="0">
                <a:latin typeface="STKaiti" charset="-122"/>
                <a:ea typeface="STKaiti" charset="-122"/>
                <a:cs typeface="STKaiti" charset="-122"/>
              </a:rPr>
              <a:t>F</a:t>
            </a:r>
            <a:r>
              <a:rPr lang="en-US" altLang="zh-CN" dirty="0">
                <a:latin typeface="STKaiti" charset="-122"/>
                <a:ea typeface="STKaiti" charset="-122"/>
                <a:cs typeface="STKaiti" charset="-122"/>
              </a:rPr>
              <a:t>unction</a:t>
            </a:r>
            <a:r>
              <a:rPr lang="zh-CN" altLang="en-US" dirty="0">
                <a:latin typeface="STKaiti" charset="-122"/>
                <a:ea typeface="STKaiti" charset="-122"/>
                <a:cs typeface="STKaiti" charset="-122"/>
              </a:rPr>
              <a:t> </a:t>
            </a:r>
            <a:r>
              <a:rPr lang="en-US" altLang="ja-JP" dirty="0">
                <a:latin typeface="STKaiti" charset="-122"/>
                <a:ea typeface="STKaiti" charset="-122"/>
                <a:cs typeface="STKaiti" charset="-122"/>
              </a:rPr>
              <a:t>O</a:t>
            </a:r>
            <a:r>
              <a:rPr lang="en-US" altLang="zh-CN" dirty="0">
                <a:latin typeface="STKaiti" charset="-122"/>
                <a:ea typeface="STKaiti" charset="-122"/>
                <a:cs typeface="STKaiti" charset="-122"/>
              </a:rPr>
              <a:t>riented</a:t>
            </a:r>
            <a:r>
              <a:rPr lang="zh-CN" altLang="en-US" dirty="0">
                <a:latin typeface="STKaiti" charset="-122"/>
                <a:ea typeface="STKaiti" charset="-122"/>
                <a:cs typeface="STKaiti" charset="-122"/>
              </a:rPr>
              <a:t> </a:t>
            </a:r>
            <a:r>
              <a:rPr lang="en-US" altLang="ja-JP" dirty="0">
                <a:latin typeface="STKaiti" charset="-122"/>
                <a:ea typeface="STKaiti" charset="-122"/>
                <a:cs typeface="STKaiti" charset="-122"/>
              </a:rPr>
              <a:t>P</a:t>
            </a:r>
            <a:r>
              <a:rPr lang="en-US" altLang="zh-CN" dirty="0">
                <a:latin typeface="STKaiti" charset="-122"/>
                <a:ea typeface="STKaiti" charset="-122"/>
                <a:cs typeface="STKaiti" charset="-122"/>
              </a:rPr>
              <a:t>rogramming</a:t>
            </a:r>
            <a:r>
              <a:rPr lang="zh-TW" altLang="en-US" dirty="0">
                <a:latin typeface="STKaiti" charset="-122"/>
                <a:ea typeface="STKaiti" charset="-122"/>
                <a:cs typeface="STKaiti" charset="-122"/>
              </a:rPr>
              <a:t>）</a:t>
            </a:r>
            <a:endParaRPr lang="en-US" altLang="zh-TW" dirty="0">
              <a:latin typeface="STKaiti" charset="-122"/>
              <a:ea typeface="STKaiti" charset="-122"/>
              <a:cs typeface="STKaiti" charset="-122"/>
            </a:endParaRPr>
          </a:p>
          <a:p>
            <a:pPr lvl="1"/>
            <a:r>
              <a:rPr lang="zh-TW" altLang="en-US" dirty="0">
                <a:latin typeface="STKaiti" charset="-122"/>
                <a:ea typeface="STKaiti" charset="-122"/>
                <a:cs typeface="STKaiti" charset="-122"/>
              </a:rPr>
              <a:t>数字化</a:t>
            </a:r>
            <a:endParaRPr lang="en-US" altLang="zh-TW" dirty="0">
              <a:latin typeface="STKaiti" charset="-122"/>
              <a:ea typeface="STKaiti" charset="-122"/>
              <a:cs typeface="STKaiti" charset="-122"/>
            </a:endParaRPr>
          </a:p>
          <a:p>
            <a:pPr lvl="1"/>
            <a:r>
              <a:rPr lang="zh-TW" altLang="en-US" dirty="0">
                <a:latin typeface="STKaiti" charset="-122"/>
                <a:ea typeface="STKaiti" charset="-122"/>
                <a:cs typeface="STKaiti" charset="-122"/>
              </a:rPr>
              <a:t>可计算</a:t>
            </a:r>
            <a:endParaRPr lang="en-US" altLang="zh-TW" dirty="0">
              <a:latin typeface="STKaiti" charset="-122"/>
              <a:ea typeface="STKaiti" charset="-122"/>
              <a:cs typeface="STKaiti" charset="-122"/>
            </a:endParaRPr>
          </a:p>
          <a:p>
            <a:pPr lvl="1">
              <a:buFont typeface="Wingdings" charset="2"/>
              <a:buChar char="è"/>
            </a:pPr>
            <a:r>
              <a:rPr lang="zh-TW" altLang="en-US" dirty="0">
                <a:solidFill>
                  <a:srgbClr val="FF0000"/>
                </a:solidFill>
                <a:latin typeface="STKaiti" charset="-122"/>
                <a:ea typeface="STKaiti" charset="-122"/>
                <a:cs typeface="STKaiti" charset="-122"/>
                <a:sym typeface="Wingdings" charset="2"/>
              </a:rPr>
              <a:t>培养“计算思维”，</a:t>
            </a:r>
            <a:r>
              <a:rPr lang="zh-CN" altLang="en-US" dirty="0">
                <a:solidFill>
                  <a:srgbClr val="FF0000"/>
                </a:solidFill>
                <a:latin typeface="STKaiti" charset="-122"/>
                <a:ea typeface="STKaiti" charset="-122"/>
                <a:cs typeface="STKaiti" charset="-122"/>
                <a:sym typeface="Wingdings" charset="2"/>
              </a:rPr>
              <a:t>通过</a:t>
            </a:r>
            <a:r>
              <a:rPr lang="zh-TW" altLang="en-US" dirty="0">
                <a:solidFill>
                  <a:srgbClr val="FF0000"/>
                </a:solidFill>
                <a:latin typeface="STKaiti" charset="-122"/>
                <a:ea typeface="STKaiti" charset="-122"/>
                <a:cs typeface="STKaiti" charset="-122"/>
                <a:sym typeface="Wingdings" charset="2"/>
              </a:rPr>
              <a:t>计算解决复杂问题</a:t>
            </a:r>
            <a:endParaRPr lang="zh-CN" altLang="en-US" dirty="0">
              <a:solidFill>
                <a:srgbClr val="FF0000"/>
              </a:solidFill>
              <a:latin typeface="STKaiti" charset="-122"/>
              <a:ea typeface="STKaiti" charset="-122"/>
              <a:cs typeface="STKaiti" charset="-122"/>
              <a:sym typeface="Wingdings" charset="2"/>
            </a:endParaRPr>
          </a:p>
          <a:p>
            <a:pPr lvl="1">
              <a:buFont typeface="Wingdings" charset="2"/>
              <a:buChar char="è"/>
            </a:pPr>
            <a:endParaRPr lang="en-US" altLang="zh-TW" dirty="0">
              <a:solidFill>
                <a:srgbClr val="FF0000"/>
              </a:solidFill>
              <a:latin typeface="STKaiti" charset="-122"/>
              <a:ea typeface="STKaiti" charset="-122"/>
              <a:cs typeface="STKaiti" charset="-122"/>
              <a:sym typeface="Wingdings" charset="2"/>
            </a:endParaRPr>
          </a:p>
          <a:p>
            <a:r>
              <a:rPr lang="zh-TW" altLang="en-US" dirty="0">
                <a:latin typeface="STKaiti" charset="-122"/>
                <a:ea typeface="STKaiti" charset="-122"/>
                <a:cs typeface="STKaiti" charset="-122"/>
                <a:sym typeface="Wingdings" charset="2"/>
              </a:rPr>
              <a:t>面向对象程序设计基础（</a:t>
            </a:r>
            <a:r>
              <a:rPr lang="en-US" altLang="zh-TW" dirty="0">
                <a:latin typeface="STKaiti" charset="-122"/>
                <a:ea typeface="STKaiti" charset="-122"/>
                <a:cs typeface="STKaiti" charset="-122"/>
                <a:sym typeface="Wingdings" charset="2"/>
              </a:rPr>
              <a:t>OOP</a:t>
            </a:r>
            <a:r>
              <a:rPr lang="zh-TW" altLang="en-US" dirty="0">
                <a:latin typeface="STKaiti" charset="-122"/>
                <a:ea typeface="STKaiti" charset="-122"/>
                <a:cs typeface="STKaiti" charset="-122"/>
                <a:sym typeface="Wingdings" charset="2"/>
              </a:rPr>
              <a:t>）</a:t>
            </a:r>
            <a:endParaRPr lang="en-US" altLang="zh-TW" dirty="0">
              <a:latin typeface="STKaiti" charset="-122"/>
              <a:ea typeface="STKaiti" charset="-122"/>
              <a:cs typeface="STKaiti" charset="-122"/>
              <a:sym typeface="Wingdings" charset="2"/>
            </a:endParaRPr>
          </a:p>
          <a:p>
            <a:pPr lvl="1"/>
            <a:r>
              <a:rPr lang="zh-TW" altLang="en-US" dirty="0">
                <a:latin typeface="STKaiti" charset="-122"/>
                <a:ea typeface="STKaiti" charset="-122"/>
                <a:cs typeface="STKaiti" charset="-122"/>
                <a:sym typeface="Wingdings" charset="2"/>
              </a:rPr>
              <a:t>人性化</a:t>
            </a:r>
            <a:endParaRPr lang="en-US" altLang="zh-TW" dirty="0">
              <a:latin typeface="STKaiti" charset="-122"/>
              <a:ea typeface="STKaiti" charset="-122"/>
              <a:cs typeface="STKaiti" charset="-122"/>
              <a:sym typeface="Wingdings" charset="2"/>
            </a:endParaRPr>
          </a:p>
          <a:p>
            <a:pPr lvl="1"/>
            <a:r>
              <a:rPr lang="zh-TW" altLang="en-US" dirty="0">
                <a:latin typeface="STKaiti" charset="-122"/>
                <a:ea typeface="STKaiti" charset="-122"/>
                <a:cs typeface="STKaiti" charset="-122"/>
                <a:sym typeface="Wingdings" charset="2"/>
              </a:rPr>
              <a:t>易认知</a:t>
            </a:r>
            <a:endParaRPr lang="en-US" altLang="zh-TW" dirty="0">
              <a:latin typeface="STKaiti" charset="-122"/>
              <a:ea typeface="STKaiti" charset="-122"/>
              <a:cs typeface="STKaiti" charset="-122"/>
              <a:sym typeface="Wingdings" charset="2"/>
            </a:endParaRPr>
          </a:p>
          <a:p>
            <a:pPr lvl="1">
              <a:buFontTx/>
              <a:buNone/>
            </a:pPr>
            <a:r>
              <a:rPr lang="en-US" altLang="zh-TW" dirty="0">
                <a:solidFill>
                  <a:srgbClr val="FF0000"/>
                </a:solidFill>
                <a:latin typeface="STKaiti" charset="-122"/>
                <a:ea typeface="STKaiti" charset="-122"/>
                <a:cs typeface="STKaiti" charset="-122"/>
                <a:sym typeface="Wingdings" charset="2"/>
              </a:rPr>
              <a:t></a:t>
            </a:r>
            <a:r>
              <a:rPr lang="zh-TW" altLang="en-US" dirty="0">
                <a:solidFill>
                  <a:srgbClr val="FF0000"/>
                </a:solidFill>
                <a:latin typeface="STKaiti" charset="-122"/>
                <a:ea typeface="STKaiti" charset="-122"/>
                <a:cs typeface="STKaiti" charset="-122"/>
                <a:sym typeface="Wingdings" charset="2"/>
              </a:rPr>
              <a:t>培养“抽象思维”，</a:t>
            </a:r>
            <a:r>
              <a:rPr lang="zh-CN" altLang="en-US" dirty="0">
                <a:solidFill>
                  <a:srgbClr val="FF0000"/>
                </a:solidFill>
                <a:latin typeface="STKaiti" charset="-122"/>
                <a:ea typeface="STKaiti" charset="-122"/>
                <a:cs typeface="STKaiti" charset="-122"/>
                <a:sym typeface="Wingdings" charset="2"/>
              </a:rPr>
              <a:t>通过</a:t>
            </a:r>
            <a:r>
              <a:rPr lang="zh-TW" altLang="en-US" dirty="0">
                <a:solidFill>
                  <a:srgbClr val="FF0000"/>
                </a:solidFill>
                <a:latin typeface="STKaiti" charset="-122"/>
                <a:ea typeface="STKaiti" charset="-122"/>
                <a:cs typeface="STKaiti" charset="-122"/>
                <a:sym typeface="Wingdings" charset="2"/>
              </a:rPr>
              <a:t>抽象认知复杂世界</a:t>
            </a:r>
            <a:endParaRPr lang="en-US" altLang="zh-TW" dirty="0">
              <a:solidFill>
                <a:srgbClr val="FF0000"/>
              </a:solidFill>
              <a:latin typeface="STKaiti" charset="-122"/>
              <a:ea typeface="STKaiti" charset="-122"/>
              <a:cs typeface="STKaiti" charset="-122"/>
              <a:sym typeface="Wingdings" charset="2"/>
            </a:endParaRPr>
          </a:p>
        </p:txBody>
      </p:sp>
      <p:sp>
        <p:nvSpPr>
          <p:cNvPr id="33796" name="TextBox 3"/>
          <p:cNvSpPr txBox="1">
            <a:spLocks noChangeArrowheads="1"/>
          </p:cNvSpPr>
          <p:nvPr/>
        </p:nvSpPr>
        <p:spPr bwMode="auto">
          <a:xfrm>
            <a:off x="4118238" y="2231286"/>
            <a:ext cx="3947974" cy="523220"/>
          </a:xfrm>
          <a:prstGeom prst="rect">
            <a:avLst/>
          </a:prstGeom>
          <a:solidFill>
            <a:srgbClr val="FFFF00"/>
          </a:solidFill>
          <a:ln>
            <a:noFill/>
          </a:ln>
        </p:spPr>
        <p:txBody>
          <a:bodyPr wrap="square">
            <a:spAutoFit/>
          </a:bodyPr>
          <a:lstStyle>
            <a:defPPr>
              <a:defRPr lang="en-US"/>
            </a:defPPr>
            <a:lvl1pPr>
              <a:defRPr kumimoji="0" sz="2800" b="1">
                <a:solidFill>
                  <a:srgbClr val="003366"/>
                </a:solidFill>
                <a:latin typeface="STFangsong" charset="-122"/>
                <a:ea typeface="STFangsong" charset="-122"/>
                <a:cs typeface="STFangsong" charset="-122"/>
              </a:defRPr>
            </a:lvl1pPr>
            <a:lvl2pPr marL="742950" indent="-285750">
              <a:defRPr kumimoji="1" sz="2000">
                <a:latin typeface="Times New Roman" charset="0"/>
                <a:ea typeface="仿宋_GB2312" charset="0"/>
              </a:defRPr>
            </a:lvl2pPr>
            <a:lvl3pPr marL="1143000" indent="-228600">
              <a:defRPr kumimoji="1" sz="2000">
                <a:latin typeface="Times New Roman" charset="0"/>
                <a:ea typeface="仿宋_GB2312" charset="0"/>
              </a:defRPr>
            </a:lvl3pPr>
            <a:lvl4pPr marL="1600200" indent="-228600">
              <a:defRPr kumimoji="1" sz="2000">
                <a:latin typeface="Times New Roman" charset="0"/>
                <a:ea typeface="仿宋_GB2312" charset="0"/>
              </a:defRPr>
            </a:lvl4pPr>
            <a:lvl5pPr marL="2057400" indent="-228600">
              <a:defRPr kumimoji="1" sz="2000">
                <a:latin typeface="Times New Roman" charset="0"/>
                <a:ea typeface="仿宋_GB2312" charset="0"/>
              </a:defRPr>
            </a:lvl5pPr>
            <a:lvl6pPr marL="2514600" indent="-228600" algn="ctr" eaLnBrk="0" fontAlgn="base" hangingPunct="0">
              <a:spcBef>
                <a:spcPct val="50000"/>
              </a:spcBef>
              <a:spcAft>
                <a:spcPct val="0"/>
              </a:spcAft>
              <a:defRPr kumimoji="1" sz="2000">
                <a:latin typeface="Times New Roman" charset="0"/>
                <a:ea typeface="仿宋_GB2312" charset="0"/>
              </a:defRPr>
            </a:lvl6pPr>
            <a:lvl7pPr marL="2971800" indent="-228600" algn="ctr" eaLnBrk="0" fontAlgn="base" hangingPunct="0">
              <a:spcBef>
                <a:spcPct val="50000"/>
              </a:spcBef>
              <a:spcAft>
                <a:spcPct val="0"/>
              </a:spcAft>
              <a:defRPr kumimoji="1" sz="2000">
                <a:latin typeface="Times New Roman" charset="0"/>
                <a:ea typeface="仿宋_GB2312" charset="0"/>
              </a:defRPr>
            </a:lvl7pPr>
            <a:lvl8pPr marL="3429000" indent="-228600" algn="ctr" eaLnBrk="0" fontAlgn="base" hangingPunct="0">
              <a:spcBef>
                <a:spcPct val="50000"/>
              </a:spcBef>
              <a:spcAft>
                <a:spcPct val="0"/>
              </a:spcAft>
              <a:defRPr kumimoji="1" sz="2000">
                <a:latin typeface="Times New Roman" charset="0"/>
                <a:ea typeface="仿宋_GB2312" charset="0"/>
              </a:defRPr>
            </a:lvl8pPr>
            <a:lvl9pPr marL="3886200" indent="-228600" algn="ctr" eaLnBrk="0" fontAlgn="base" hangingPunct="0">
              <a:spcBef>
                <a:spcPct val="50000"/>
              </a:spcBef>
              <a:spcAft>
                <a:spcPct val="0"/>
              </a:spcAft>
              <a:defRPr kumimoji="1" sz="2000">
                <a:latin typeface="Times New Roman" charset="0"/>
                <a:ea typeface="仿宋_GB2312" charset="0"/>
              </a:defRPr>
            </a:lvl9pPr>
          </a:lstStyle>
          <a:p>
            <a:r>
              <a:rPr lang="zh-TW" altLang="en-US" dirty="0">
                <a:latin typeface="STKaiti" charset="-122"/>
                <a:ea typeface="STKaiti" charset="-122"/>
                <a:cs typeface="STKaiti" charset="-122"/>
              </a:rPr>
              <a:t>重点</a:t>
            </a:r>
            <a:r>
              <a:rPr lang="zh-CN" altLang="en-US" dirty="0">
                <a:latin typeface="STKaiti" charset="-122"/>
                <a:ea typeface="STKaiti" charset="-122"/>
                <a:cs typeface="STKaiti" charset="-122"/>
              </a:rPr>
              <a:t>解决</a:t>
            </a:r>
            <a:r>
              <a:rPr lang="zh-TW" altLang="en-US" dirty="0">
                <a:latin typeface="STKaiti" charset="-122"/>
                <a:ea typeface="STKaiti" charset="-122"/>
                <a:cs typeface="STKaiti" charset="-122"/>
              </a:rPr>
              <a:t> “怎么算”</a:t>
            </a:r>
            <a:r>
              <a:rPr lang="zh-CN" altLang="en-US" dirty="0">
                <a:latin typeface="STKaiti" charset="-122"/>
                <a:ea typeface="STKaiti" charset="-122"/>
                <a:cs typeface="STKaiti" charset="-122"/>
              </a:rPr>
              <a:t>？</a:t>
            </a:r>
            <a:endParaRPr lang="en-US" altLang="en-US" dirty="0">
              <a:latin typeface="STKaiti" charset="-122"/>
              <a:ea typeface="STKaiti" charset="-122"/>
              <a:cs typeface="STKaiti" charset="-122"/>
            </a:endParaRPr>
          </a:p>
        </p:txBody>
      </p:sp>
      <p:sp>
        <p:nvSpPr>
          <p:cNvPr id="33797" name="TextBox 4"/>
          <p:cNvSpPr txBox="1">
            <a:spLocks noChangeArrowheads="1"/>
          </p:cNvSpPr>
          <p:nvPr/>
        </p:nvSpPr>
        <p:spPr bwMode="auto">
          <a:xfrm>
            <a:off x="4118238" y="4365104"/>
            <a:ext cx="3947974" cy="523220"/>
          </a:xfrm>
          <a:prstGeom prst="rect">
            <a:avLst/>
          </a:prstGeom>
          <a:solidFill>
            <a:srgbClr val="FFFF00"/>
          </a:solidFill>
          <a:ln>
            <a:noFill/>
          </a:ln>
        </p:spPr>
        <p:txBody>
          <a:bodyPr wrap="square">
            <a:spAutoFit/>
          </a:bodyPr>
          <a:lstStyle>
            <a:lvl1pPr>
              <a:defRPr kumimoji="1" sz="2000">
                <a:solidFill>
                  <a:schemeClr val="tx1"/>
                </a:solidFill>
                <a:latin typeface="Times New Roman" charset="0"/>
                <a:ea typeface="仿宋_GB2312" charset="0"/>
              </a:defRPr>
            </a:lvl1pPr>
            <a:lvl2pPr marL="742950" indent="-285750">
              <a:defRPr kumimoji="1" sz="2000">
                <a:solidFill>
                  <a:schemeClr val="tx1"/>
                </a:solidFill>
                <a:latin typeface="Times New Roman" charset="0"/>
                <a:ea typeface="仿宋_GB2312" charset="0"/>
              </a:defRPr>
            </a:lvl2pPr>
            <a:lvl3pPr marL="1143000" indent="-228600">
              <a:defRPr kumimoji="1" sz="2000">
                <a:solidFill>
                  <a:schemeClr val="tx1"/>
                </a:solidFill>
                <a:latin typeface="Times New Roman" charset="0"/>
                <a:ea typeface="仿宋_GB2312" charset="0"/>
              </a:defRPr>
            </a:lvl3pPr>
            <a:lvl4pPr marL="1600200" indent="-228600">
              <a:defRPr kumimoji="1" sz="2000">
                <a:solidFill>
                  <a:schemeClr val="tx1"/>
                </a:solidFill>
                <a:latin typeface="Times New Roman" charset="0"/>
                <a:ea typeface="仿宋_GB2312" charset="0"/>
              </a:defRPr>
            </a:lvl4pPr>
            <a:lvl5pPr marL="2057400" indent="-228600">
              <a:defRPr kumimoji="1" sz="2000">
                <a:solidFill>
                  <a:schemeClr val="tx1"/>
                </a:solidFill>
                <a:latin typeface="Times New Roman" charset="0"/>
                <a:ea typeface="仿宋_GB2312" charset="0"/>
              </a:defRPr>
            </a:lvl5pPr>
            <a:lvl6pPr marL="2514600" indent="-228600" algn="ctr" eaLnBrk="0" fontAlgn="base" hangingPunct="0">
              <a:spcBef>
                <a:spcPct val="50000"/>
              </a:spcBef>
              <a:spcAft>
                <a:spcPct val="0"/>
              </a:spcAft>
              <a:defRPr kumimoji="1" sz="2000">
                <a:solidFill>
                  <a:schemeClr val="tx1"/>
                </a:solidFill>
                <a:latin typeface="Times New Roman" charset="0"/>
                <a:ea typeface="仿宋_GB2312" charset="0"/>
              </a:defRPr>
            </a:lvl6pPr>
            <a:lvl7pPr marL="2971800" indent="-228600" algn="ctr" eaLnBrk="0" fontAlgn="base" hangingPunct="0">
              <a:spcBef>
                <a:spcPct val="50000"/>
              </a:spcBef>
              <a:spcAft>
                <a:spcPct val="0"/>
              </a:spcAft>
              <a:defRPr kumimoji="1" sz="2000">
                <a:solidFill>
                  <a:schemeClr val="tx1"/>
                </a:solidFill>
                <a:latin typeface="Times New Roman" charset="0"/>
                <a:ea typeface="仿宋_GB2312" charset="0"/>
              </a:defRPr>
            </a:lvl7pPr>
            <a:lvl8pPr marL="3429000" indent="-228600" algn="ctr" eaLnBrk="0" fontAlgn="base" hangingPunct="0">
              <a:spcBef>
                <a:spcPct val="50000"/>
              </a:spcBef>
              <a:spcAft>
                <a:spcPct val="0"/>
              </a:spcAft>
              <a:defRPr kumimoji="1" sz="2000">
                <a:solidFill>
                  <a:schemeClr val="tx1"/>
                </a:solidFill>
                <a:latin typeface="Times New Roman" charset="0"/>
                <a:ea typeface="仿宋_GB2312" charset="0"/>
              </a:defRPr>
            </a:lvl8pPr>
            <a:lvl9pPr marL="3886200" indent="-228600" algn="ctr" eaLnBrk="0" fontAlgn="base" hangingPunct="0">
              <a:spcBef>
                <a:spcPct val="50000"/>
              </a:spcBef>
              <a:spcAft>
                <a:spcPct val="0"/>
              </a:spcAft>
              <a:defRPr kumimoji="1" sz="2000">
                <a:solidFill>
                  <a:schemeClr val="tx1"/>
                </a:solidFill>
                <a:latin typeface="Times New Roman" charset="0"/>
                <a:ea typeface="仿宋_GB2312" charset="0"/>
              </a:defRPr>
            </a:lvl9pPr>
          </a:lstStyle>
          <a:p>
            <a:pPr algn="l"/>
            <a:r>
              <a:rPr kumimoji="0" lang="zh-TW" altLang="en-US" sz="2800" b="1" dirty="0">
                <a:solidFill>
                  <a:srgbClr val="003366"/>
                </a:solidFill>
                <a:latin typeface="STKaiti" charset="-122"/>
                <a:ea typeface="STKaiti" charset="-122"/>
                <a:cs typeface="STKaiti" charset="-122"/>
              </a:rPr>
              <a:t>重点</a:t>
            </a:r>
            <a:r>
              <a:rPr kumimoji="0" lang="zh-CN" altLang="en-US" sz="2800" b="1" dirty="0">
                <a:solidFill>
                  <a:srgbClr val="003366"/>
                </a:solidFill>
                <a:latin typeface="STKaiti" charset="-122"/>
                <a:ea typeface="STKaiti" charset="-122"/>
                <a:cs typeface="STKaiti" charset="-122"/>
              </a:rPr>
              <a:t>解决</a:t>
            </a:r>
            <a:r>
              <a:rPr kumimoji="0" lang="zh-TW" altLang="en-US" sz="2800" b="1" dirty="0">
                <a:solidFill>
                  <a:srgbClr val="003366"/>
                </a:solidFill>
                <a:latin typeface="STKaiti" charset="-122"/>
                <a:ea typeface="STKaiti" charset="-122"/>
                <a:cs typeface="STKaiti" charset="-122"/>
              </a:rPr>
              <a:t>“怎么看”</a:t>
            </a:r>
            <a:r>
              <a:rPr kumimoji="0" lang="zh-CN" altLang="en-US" sz="2800" b="1" dirty="0">
                <a:solidFill>
                  <a:srgbClr val="003366"/>
                </a:solidFill>
                <a:latin typeface="STKaiti" charset="-122"/>
                <a:ea typeface="STKaiti" charset="-122"/>
                <a:cs typeface="STKaiti" charset="-122"/>
              </a:rPr>
              <a:t>？</a:t>
            </a:r>
            <a:endParaRPr kumimoji="0" lang="en-US" altLang="en-US" sz="2800" b="1" dirty="0">
              <a:solidFill>
                <a:srgbClr val="003366"/>
              </a:solidFill>
              <a:latin typeface="STKaiti" charset="-122"/>
              <a:ea typeface="STKaiti" charset="-122"/>
              <a:cs typeface="STKaiti" charset="-122"/>
            </a:endParaRPr>
          </a:p>
        </p:txBody>
      </p:sp>
      <p:sp>
        <p:nvSpPr>
          <p:cNvPr id="2" name="灯片编号占位符 1">
            <a:extLst>
              <a:ext uri="{FF2B5EF4-FFF2-40B4-BE49-F238E27FC236}">
                <a16:creationId xmlns:a16="http://schemas.microsoft.com/office/drawing/2014/main" id="{0207E94C-23B7-8E4A-A4FB-2847A245162D}"/>
              </a:ext>
            </a:extLst>
          </p:cNvPr>
          <p:cNvSpPr>
            <a:spLocks noGrp="1"/>
          </p:cNvSpPr>
          <p:nvPr>
            <p:ph type="sldNum" sz="quarter" idx="12"/>
          </p:nvPr>
        </p:nvSpPr>
        <p:spPr/>
        <p:txBody>
          <a:bodyPr/>
          <a:lstStyle/>
          <a:p>
            <a:pPr>
              <a:defRPr/>
            </a:pPr>
            <a:fld id="{BFD7BE51-03DD-4CCA-8227-D775462981B4}" type="slidenum">
              <a:rPr lang="en-US" altLang="zh-CN" smtClean="0"/>
              <a:pPr>
                <a:defRPr/>
              </a:pPr>
              <a:t>16</a:t>
            </a:fld>
            <a:endParaRPr lang="en-US" altLang="zh-CN"/>
          </a:p>
        </p:txBody>
      </p:sp>
    </p:spTree>
    <p:extLst>
      <p:ext uri="{BB962C8B-B14F-4D97-AF65-F5344CB8AC3E}">
        <p14:creationId xmlns:p14="http://schemas.microsoft.com/office/powerpoint/2010/main" val="212023801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3796"/>
                                        </p:tgtEl>
                                        <p:attrNameLst>
                                          <p:attrName>style.visibility</p:attrName>
                                        </p:attrNameLst>
                                      </p:cBhvr>
                                      <p:to>
                                        <p:strVal val="visible"/>
                                      </p:to>
                                    </p:set>
                                    <p:animEffect transition="in" filter="wipe(left)">
                                      <p:cBhvr>
                                        <p:cTn id="17" dur="500"/>
                                        <p:tgtEl>
                                          <p:spTgt spid="33796"/>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3797"/>
                                        </p:tgtEl>
                                        <p:attrNameLst>
                                          <p:attrName>style.visibility</p:attrName>
                                        </p:attrNameLst>
                                      </p:cBhvr>
                                      <p:to>
                                        <p:strVal val="visible"/>
                                      </p:to>
                                    </p:set>
                                    <p:animEffect transition="in" filter="wipe(left)">
                                      <p:cBhvr>
                                        <p:cTn id="32" dur="500"/>
                                        <p:tgtEl>
                                          <p:spTgt spid="337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3796" grpId="0" animBg="1"/>
      <p:bldP spid="3379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p:txBody>
          <a:bodyPr/>
          <a:lstStyle/>
          <a:p>
            <a:r>
              <a:rPr lang="en-US" altLang="zh-CN"/>
              <a:t>OOP</a:t>
            </a:r>
            <a:r>
              <a:rPr lang="zh-TW" altLang="en-US"/>
              <a:t>是一种编程设计的</a:t>
            </a:r>
            <a:r>
              <a:rPr lang="zh-TW" altLang="en-US">
                <a:solidFill>
                  <a:srgbClr val="FF0000"/>
                </a:solidFill>
              </a:rPr>
              <a:t>方法论</a:t>
            </a:r>
            <a:endParaRPr lang="en-US" altLang="zh-CN">
              <a:solidFill>
                <a:srgbClr val="FF0000"/>
              </a:solidFill>
            </a:endParaRPr>
          </a:p>
        </p:txBody>
      </p:sp>
      <p:sp>
        <p:nvSpPr>
          <p:cNvPr id="30722" name="Content Placeholder 2"/>
          <p:cNvSpPr>
            <a:spLocks noGrp="1"/>
          </p:cNvSpPr>
          <p:nvPr>
            <p:ph idx="1"/>
          </p:nvPr>
        </p:nvSpPr>
        <p:spPr>
          <a:xfrm>
            <a:off x="971550" y="1700213"/>
            <a:ext cx="7772400" cy="1944687"/>
          </a:xfrm>
        </p:spPr>
        <p:txBody>
          <a:bodyPr/>
          <a:lstStyle/>
          <a:p>
            <a:r>
              <a:rPr lang="zh-TW" altLang="en-US"/>
              <a:t>如何直观分析问题？</a:t>
            </a:r>
            <a:endParaRPr lang="en-US" altLang="zh-TW"/>
          </a:p>
          <a:p>
            <a:r>
              <a:rPr lang="zh-TW" altLang="en-US"/>
              <a:t>如何快速实现算法？</a:t>
            </a:r>
            <a:endParaRPr lang="en-US" altLang="zh-TW"/>
          </a:p>
          <a:p>
            <a:r>
              <a:rPr lang="zh-TW" altLang="en-US"/>
              <a:t>如何方便修改代码？</a:t>
            </a:r>
            <a:endParaRPr lang="en-US" altLang="zh-TW"/>
          </a:p>
        </p:txBody>
      </p:sp>
      <p:sp>
        <p:nvSpPr>
          <p:cNvPr id="30723" name="TextBox 3"/>
          <p:cNvSpPr txBox="1">
            <a:spLocks noChangeArrowheads="1"/>
          </p:cNvSpPr>
          <p:nvPr/>
        </p:nvSpPr>
        <p:spPr bwMode="auto">
          <a:xfrm>
            <a:off x="5435600" y="3090863"/>
            <a:ext cx="3095625" cy="1113766"/>
          </a:xfrm>
          <a:prstGeom prst="rect">
            <a:avLst/>
          </a:prstGeom>
          <a:solidFill>
            <a:schemeClr val="accent2">
              <a:lumMod val="60000"/>
              <a:lumOff val="40000"/>
              <a:alpha val="79000"/>
            </a:schemeClr>
          </a:solidFill>
          <a:ln w="9525">
            <a:solidFill>
              <a:srgbClr val="00CC00"/>
            </a:solidFill>
            <a:miter lim="800000"/>
            <a:headEnd/>
            <a:tailEnd/>
          </a:ln>
        </p:spPr>
        <p:txBody>
          <a:bodyPr>
            <a:spAutoFit/>
          </a:bodyPr>
          <a:lstStyle>
            <a:lvl1pPr>
              <a:defRPr kumimoji="1" sz="2000">
                <a:solidFill>
                  <a:schemeClr val="tx1"/>
                </a:solidFill>
                <a:latin typeface="Times New Roman" charset="0"/>
                <a:ea typeface="仿宋_GB2312" charset="0"/>
              </a:defRPr>
            </a:lvl1pPr>
            <a:lvl2pPr marL="742950" indent="-285750">
              <a:defRPr kumimoji="1" sz="2000">
                <a:solidFill>
                  <a:schemeClr val="tx1"/>
                </a:solidFill>
                <a:latin typeface="Times New Roman" charset="0"/>
                <a:ea typeface="仿宋_GB2312" charset="0"/>
              </a:defRPr>
            </a:lvl2pPr>
            <a:lvl3pPr marL="1143000" indent="-228600">
              <a:defRPr kumimoji="1" sz="2000">
                <a:solidFill>
                  <a:schemeClr val="tx1"/>
                </a:solidFill>
                <a:latin typeface="Times New Roman" charset="0"/>
                <a:ea typeface="仿宋_GB2312" charset="0"/>
              </a:defRPr>
            </a:lvl3pPr>
            <a:lvl4pPr marL="1600200" indent="-228600">
              <a:defRPr kumimoji="1" sz="2000">
                <a:solidFill>
                  <a:schemeClr val="tx1"/>
                </a:solidFill>
                <a:latin typeface="Times New Roman" charset="0"/>
                <a:ea typeface="仿宋_GB2312" charset="0"/>
              </a:defRPr>
            </a:lvl4pPr>
            <a:lvl5pPr marL="2057400" indent="-228600">
              <a:defRPr kumimoji="1" sz="2000">
                <a:solidFill>
                  <a:schemeClr val="tx1"/>
                </a:solidFill>
                <a:latin typeface="Times New Roman" charset="0"/>
                <a:ea typeface="仿宋_GB2312" charset="0"/>
              </a:defRPr>
            </a:lvl5pPr>
            <a:lvl6pPr marL="2514600" indent="-228600" algn="ctr" eaLnBrk="0" fontAlgn="base" hangingPunct="0">
              <a:spcBef>
                <a:spcPct val="50000"/>
              </a:spcBef>
              <a:spcAft>
                <a:spcPct val="0"/>
              </a:spcAft>
              <a:defRPr kumimoji="1" sz="2000">
                <a:solidFill>
                  <a:schemeClr val="tx1"/>
                </a:solidFill>
                <a:latin typeface="Times New Roman" charset="0"/>
                <a:ea typeface="仿宋_GB2312" charset="0"/>
              </a:defRPr>
            </a:lvl6pPr>
            <a:lvl7pPr marL="2971800" indent="-228600" algn="ctr" eaLnBrk="0" fontAlgn="base" hangingPunct="0">
              <a:spcBef>
                <a:spcPct val="50000"/>
              </a:spcBef>
              <a:spcAft>
                <a:spcPct val="0"/>
              </a:spcAft>
              <a:defRPr kumimoji="1" sz="2000">
                <a:solidFill>
                  <a:schemeClr val="tx1"/>
                </a:solidFill>
                <a:latin typeface="Times New Roman" charset="0"/>
                <a:ea typeface="仿宋_GB2312" charset="0"/>
              </a:defRPr>
            </a:lvl7pPr>
            <a:lvl8pPr marL="3429000" indent="-228600" algn="ctr" eaLnBrk="0" fontAlgn="base" hangingPunct="0">
              <a:spcBef>
                <a:spcPct val="50000"/>
              </a:spcBef>
              <a:spcAft>
                <a:spcPct val="0"/>
              </a:spcAft>
              <a:defRPr kumimoji="1" sz="2000">
                <a:solidFill>
                  <a:schemeClr val="tx1"/>
                </a:solidFill>
                <a:latin typeface="Times New Roman" charset="0"/>
                <a:ea typeface="仿宋_GB2312" charset="0"/>
              </a:defRPr>
            </a:lvl8pPr>
            <a:lvl9pPr marL="3886200" indent="-228600" algn="ctr" eaLnBrk="0" fontAlgn="base" hangingPunct="0">
              <a:spcBef>
                <a:spcPct val="50000"/>
              </a:spcBef>
              <a:spcAft>
                <a:spcPct val="0"/>
              </a:spcAft>
              <a:defRPr kumimoji="1" sz="2000">
                <a:solidFill>
                  <a:schemeClr val="tx1"/>
                </a:solidFill>
                <a:latin typeface="Times New Roman" charset="0"/>
                <a:ea typeface="仿宋_GB2312" charset="0"/>
              </a:defRPr>
            </a:lvl9pPr>
          </a:lstStyle>
          <a:p>
            <a:pPr>
              <a:lnSpc>
                <a:spcPct val="150000"/>
              </a:lnSpc>
            </a:pPr>
            <a:r>
              <a:rPr kumimoji="0" lang="zh-TW" altLang="en-US" sz="2400" b="1" u="sng" dirty="0">
                <a:solidFill>
                  <a:srgbClr val="FF0000"/>
                </a:solidFill>
                <a:latin typeface="SimHei" charset="-122"/>
                <a:ea typeface="SimHei" charset="-122"/>
                <a:cs typeface="SimHei" charset="-122"/>
              </a:rPr>
              <a:t>高效</a:t>
            </a:r>
            <a:r>
              <a:rPr kumimoji="0" lang="zh-TW" altLang="en-US" sz="2400" b="1" u="sng" dirty="0">
                <a:latin typeface="SimHei" charset="-122"/>
                <a:ea typeface="SimHei" charset="-122"/>
                <a:cs typeface="SimHei" charset="-122"/>
              </a:rPr>
              <a:t>实现程序</a:t>
            </a:r>
            <a:r>
              <a:rPr kumimoji="0" lang="zh-TW" altLang="en-US" sz="2400" b="1" dirty="0">
                <a:latin typeface="SimHei" charset="-122"/>
                <a:ea typeface="SimHei" charset="-122"/>
                <a:cs typeface="SimHei" charset="-122"/>
              </a:rPr>
              <a:t>，解决程序员的开发效率</a:t>
            </a:r>
            <a:endParaRPr kumimoji="0" lang="en-US" altLang="en-US" sz="2400" b="1" dirty="0">
              <a:latin typeface="SimHei" charset="-122"/>
              <a:ea typeface="SimHei" charset="-122"/>
              <a:cs typeface="SimHei" charset="-122"/>
            </a:endParaRPr>
          </a:p>
        </p:txBody>
      </p:sp>
      <p:sp>
        <p:nvSpPr>
          <p:cNvPr id="30724" name="TextBox 4"/>
          <p:cNvSpPr txBox="1">
            <a:spLocks noChangeArrowheads="1"/>
          </p:cNvSpPr>
          <p:nvPr/>
        </p:nvSpPr>
        <p:spPr bwMode="auto">
          <a:xfrm>
            <a:off x="1042988" y="5205413"/>
            <a:ext cx="3095625" cy="1113766"/>
          </a:xfrm>
          <a:prstGeom prst="rect">
            <a:avLst/>
          </a:prstGeom>
          <a:solidFill>
            <a:schemeClr val="accent2">
              <a:lumMod val="60000"/>
              <a:lumOff val="40000"/>
              <a:alpha val="79000"/>
            </a:schemeClr>
          </a:solidFill>
          <a:ln w="9525">
            <a:solidFill>
              <a:srgbClr val="00CC00"/>
            </a:solidFill>
            <a:miter lim="800000"/>
            <a:headEnd/>
            <a:tailEnd/>
          </a:ln>
        </p:spPr>
        <p:txBody>
          <a:bodyPr>
            <a:spAutoFit/>
          </a:bodyPr>
          <a:lstStyle>
            <a:lvl1pPr>
              <a:defRPr kumimoji="1" sz="2000">
                <a:solidFill>
                  <a:schemeClr val="tx1"/>
                </a:solidFill>
                <a:latin typeface="Times New Roman" charset="0"/>
                <a:ea typeface="仿宋_GB2312" charset="0"/>
              </a:defRPr>
            </a:lvl1pPr>
            <a:lvl2pPr marL="742950" indent="-285750">
              <a:defRPr kumimoji="1" sz="2000">
                <a:solidFill>
                  <a:schemeClr val="tx1"/>
                </a:solidFill>
                <a:latin typeface="Times New Roman" charset="0"/>
                <a:ea typeface="仿宋_GB2312" charset="0"/>
              </a:defRPr>
            </a:lvl2pPr>
            <a:lvl3pPr marL="1143000" indent="-228600">
              <a:defRPr kumimoji="1" sz="2000">
                <a:solidFill>
                  <a:schemeClr val="tx1"/>
                </a:solidFill>
                <a:latin typeface="Times New Roman" charset="0"/>
                <a:ea typeface="仿宋_GB2312" charset="0"/>
              </a:defRPr>
            </a:lvl3pPr>
            <a:lvl4pPr marL="1600200" indent="-228600">
              <a:defRPr kumimoji="1" sz="2000">
                <a:solidFill>
                  <a:schemeClr val="tx1"/>
                </a:solidFill>
                <a:latin typeface="Times New Roman" charset="0"/>
                <a:ea typeface="仿宋_GB2312" charset="0"/>
              </a:defRPr>
            </a:lvl4pPr>
            <a:lvl5pPr marL="2057400" indent="-228600">
              <a:defRPr kumimoji="1" sz="2000">
                <a:solidFill>
                  <a:schemeClr val="tx1"/>
                </a:solidFill>
                <a:latin typeface="Times New Roman" charset="0"/>
                <a:ea typeface="仿宋_GB2312" charset="0"/>
              </a:defRPr>
            </a:lvl5pPr>
            <a:lvl6pPr marL="2514600" indent="-228600" algn="ctr" eaLnBrk="0" fontAlgn="base" hangingPunct="0">
              <a:spcBef>
                <a:spcPct val="50000"/>
              </a:spcBef>
              <a:spcAft>
                <a:spcPct val="0"/>
              </a:spcAft>
              <a:defRPr kumimoji="1" sz="2000">
                <a:solidFill>
                  <a:schemeClr val="tx1"/>
                </a:solidFill>
                <a:latin typeface="Times New Roman" charset="0"/>
                <a:ea typeface="仿宋_GB2312" charset="0"/>
              </a:defRPr>
            </a:lvl6pPr>
            <a:lvl7pPr marL="2971800" indent="-228600" algn="ctr" eaLnBrk="0" fontAlgn="base" hangingPunct="0">
              <a:spcBef>
                <a:spcPct val="50000"/>
              </a:spcBef>
              <a:spcAft>
                <a:spcPct val="0"/>
              </a:spcAft>
              <a:defRPr kumimoji="1" sz="2000">
                <a:solidFill>
                  <a:schemeClr val="tx1"/>
                </a:solidFill>
                <a:latin typeface="Times New Roman" charset="0"/>
                <a:ea typeface="仿宋_GB2312" charset="0"/>
              </a:defRPr>
            </a:lvl7pPr>
            <a:lvl8pPr marL="3429000" indent="-228600" algn="ctr" eaLnBrk="0" fontAlgn="base" hangingPunct="0">
              <a:spcBef>
                <a:spcPct val="50000"/>
              </a:spcBef>
              <a:spcAft>
                <a:spcPct val="0"/>
              </a:spcAft>
              <a:defRPr kumimoji="1" sz="2000">
                <a:solidFill>
                  <a:schemeClr val="tx1"/>
                </a:solidFill>
                <a:latin typeface="Times New Roman" charset="0"/>
                <a:ea typeface="仿宋_GB2312" charset="0"/>
              </a:defRPr>
            </a:lvl8pPr>
            <a:lvl9pPr marL="3886200" indent="-228600" algn="ctr" eaLnBrk="0" fontAlgn="base" hangingPunct="0">
              <a:spcBef>
                <a:spcPct val="50000"/>
              </a:spcBef>
              <a:spcAft>
                <a:spcPct val="0"/>
              </a:spcAft>
              <a:defRPr kumimoji="1" sz="2000">
                <a:solidFill>
                  <a:schemeClr val="tx1"/>
                </a:solidFill>
                <a:latin typeface="Times New Roman" charset="0"/>
                <a:ea typeface="仿宋_GB2312" charset="0"/>
              </a:defRPr>
            </a:lvl9pPr>
          </a:lstStyle>
          <a:p>
            <a:pPr>
              <a:lnSpc>
                <a:spcPct val="150000"/>
              </a:lnSpc>
            </a:pPr>
            <a:r>
              <a:rPr kumimoji="0" lang="zh-TW" altLang="en-US" sz="2400" b="1" u="sng" dirty="0">
                <a:latin typeface="SimHei" charset="-122"/>
                <a:ea typeface="SimHei" charset="-122"/>
                <a:cs typeface="SimHei" charset="-122"/>
              </a:rPr>
              <a:t>实现</a:t>
            </a:r>
            <a:r>
              <a:rPr kumimoji="0" lang="zh-TW" altLang="en-US" sz="2400" b="1" u="sng" dirty="0">
                <a:solidFill>
                  <a:srgbClr val="FF0000"/>
                </a:solidFill>
                <a:latin typeface="SimHei" charset="-122"/>
                <a:ea typeface="SimHei" charset="-122"/>
                <a:cs typeface="SimHei" charset="-122"/>
              </a:rPr>
              <a:t>高效</a:t>
            </a:r>
            <a:r>
              <a:rPr kumimoji="0" lang="zh-TW" altLang="en-US" sz="2400" b="1" u="sng" dirty="0">
                <a:latin typeface="SimHei" charset="-122"/>
                <a:ea typeface="SimHei" charset="-122"/>
                <a:cs typeface="SimHei" charset="-122"/>
              </a:rPr>
              <a:t>程序</a:t>
            </a:r>
            <a:r>
              <a:rPr kumimoji="0" lang="zh-TW" altLang="en-US" sz="2400" b="1" dirty="0">
                <a:latin typeface="SimHei" charset="-122"/>
                <a:ea typeface="SimHei" charset="-122"/>
                <a:cs typeface="SimHei" charset="-122"/>
              </a:rPr>
              <a:t>，解决计算机的运行效率</a:t>
            </a:r>
            <a:endParaRPr kumimoji="0" lang="en-US" altLang="en-US" sz="2400" b="1" dirty="0">
              <a:latin typeface="SimHei" charset="-122"/>
              <a:ea typeface="SimHei" charset="-122"/>
              <a:cs typeface="SimHei" charset="-122"/>
            </a:endParaRPr>
          </a:p>
        </p:txBody>
      </p:sp>
      <p:cxnSp>
        <p:nvCxnSpPr>
          <p:cNvPr id="30725" name="Straight Arrow Connector 7"/>
          <p:cNvCxnSpPr>
            <a:cxnSpLocks noChangeShapeType="1"/>
          </p:cNvCxnSpPr>
          <p:nvPr/>
        </p:nvCxnSpPr>
        <p:spPr bwMode="auto">
          <a:xfrm flipV="1">
            <a:off x="4283075" y="4221163"/>
            <a:ext cx="1008063" cy="863600"/>
          </a:xfrm>
          <a:prstGeom prst="straightConnector1">
            <a:avLst/>
          </a:prstGeom>
          <a:noFill/>
          <a:ln w="76200" cap="sq">
            <a:solidFill>
              <a:schemeClr val="accent1"/>
            </a:solidFill>
            <a:round/>
            <a:headEnd/>
            <a:tailEnd type="arrow" w="med" len="med"/>
          </a:ln>
          <a:extLst>
            <a:ext uri="{909E8E84-426E-40DD-AFC4-6F175D3DCCD1}">
              <a14:hiddenFill xmlns:a14="http://schemas.microsoft.com/office/drawing/2010/main">
                <a:noFill/>
              </a14:hiddenFill>
            </a:ext>
          </a:extLst>
        </p:spPr>
      </p:cxnSp>
      <p:sp>
        <p:nvSpPr>
          <p:cNvPr id="30726" name="TextBox 8"/>
          <p:cNvSpPr txBox="1">
            <a:spLocks noChangeArrowheads="1"/>
          </p:cNvSpPr>
          <p:nvPr/>
        </p:nvSpPr>
        <p:spPr bwMode="auto">
          <a:xfrm>
            <a:off x="4211638" y="5159375"/>
            <a:ext cx="6985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2000">
                <a:solidFill>
                  <a:schemeClr val="tx1"/>
                </a:solidFill>
                <a:latin typeface="Times New Roman" charset="0"/>
                <a:ea typeface="仿宋_GB2312" charset="0"/>
              </a:defRPr>
            </a:lvl1pPr>
            <a:lvl2pPr marL="742950" indent="-285750">
              <a:defRPr kumimoji="1" sz="2000">
                <a:solidFill>
                  <a:schemeClr val="tx1"/>
                </a:solidFill>
                <a:latin typeface="Times New Roman" charset="0"/>
                <a:ea typeface="仿宋_GB2312" charset="0"/>
              </a:defRPr>
            </a:lvl2pPr>
            <a:lvl3pPr marL="1143000" indent="-228600">
              <a:defRPr kumimoji="1" sz="2000">
                <a:solidFill>
                  <a:schemeClr val="tx1"/>
                </a:solidFill>
                <a:latin typeface="Times New Roman" charset="0"/>
                <a:ea typeface="仿宋_GB2312" charset="0"/>
              </a:defRPr>
            </a:lvl3pPr>
            <a:lvl4pPr marL="1600200" indent="-228600">
              <a:defRPr kumimoji="1" sz="2000">
                <a:solidFill>
                  <a:schemeClr val="tx1"/>
                </a:solidFill>
                <a:latin typeface="Times New Roman" charset="0"/>
                <a:ea typeface="仿宋_GB2312" charset="0"/>
              </a:defRPr>
            </a:lvl4pPr>
            <a:lvl5pPr marL="2057400" indent="-228600">
              <a:defRPr kumimoji="1" sz="2000">
                <a:solidFill>
                  <a:schemeClr val="tx1"/>
                </a:solidFill>
                <a:latin typeface="Times New Roman" charset="0"/>
                <a:ea typeface="仿宋_GB2312" charset="0"/>
              </a:defRPr>
            </a:lvl5pPr>
            <a:lvl6pPr marL="2514600" indent="-228600" algn="ctr" eaLnBrk="0" fontAlgn="base" hangingPunct="0">
              <a:spcBef>
                <a:spcPct val="50000"/>
              </a:spcBef>
              <a:spcAft>
                <a:spcPct val="0"/>
              </a:spcAft>
              <a:defRPr kumimoji="1" sz="2000">
                <a:solidFill>
                  <a:schemeClr val="tx1"/>
                </a:solidFill>
                <a:latin typeface="Times New Roman" charset="0"/>
                <a:ea typeface="仿宋_GB2312" charset="0"/>
              </a:defRPr>
            </a:lvl6pPr>
            <a:lvl7pPr marL="2971800" indent="-228600" algn="ctr" eaLnBrk="0" fontAlgn="base" hangingPunct="0">
              <a:spcBef>
                <a:spcPct val="50000"/>
              </a:spcBef>
              <a:spcAft>
                <a:spcPct val="0"/>
              </a:spcAft>
              <a:defRPr kumimoji="1" sz="2000">
                <a:solidFill>
                  <a:schemeClr val="tx1"/>
                </a:solidFill>
                <a:latin typeface="Times New Roman" charset="0"/>
                <a:ea typeface="仿宋_GB2312" charset="0"/>
              </a:defRPr>
            </a:lvl7pPr>
            <a:lvl8pPr marL="3429000" indent="-228600" algn="ctr" eaLnBrk="0" fontAlgn="base" hangingPunct="0">
              <a:spcBef>
                <a:spcPct val="50000"/>
              </a:spcBef>
              <a:spcAft>
                <a:spcPct val="0"/>
              </a:spcAft>
              <a:defRPr kumimoji="1" sz="2000">
                <a:solidFill>
                  <a:schemeClr val="tx1"/>
                </a:solidFill>
                <a:latin typeface="Times New Roman" charset="0"/>
                <a:ea typeface="仿宋_GB2312" charset="0"/>
              </a:defRPr>
            </a:lvl8pPr>
            <a:lvl9pPr marL="3886200" indent="-228600" algn="ctr" eaLnBrk="0" fontAlgn="base" hangingPunct="0">
              <a:spcBef>
                <a:spcPct val="50000"/>
              </a:spcBef>
              <a:spcAft>
                <a:spcPct val="0"/>
              </a:spcAft>
              <a:defRPr kumimoji="1" sz="2000">
                <a:solidFill>
                  <a:schemeClr val="tx1"/>
                </a:solidFill>
                <a:latin typeface="Times New Roman" charset="0"/>
                <a:ea typeface="仿宋_GB2312" charset="0"/>
              </a:defRPr>
            </a:lvl9pPr>
          </a:lstStyle>
          <a:p>
            <a:r>
              <a:rPr kumimoji="0" lang="en-US" altLang="zh-CN" b="1">
                <a:solidFill>
                  <a:srgbClr val="FF0000"/>
                </a:solidFill>
              </a:rPr>
              <a:t>FOP</a:t>
            </a:r>
          </a:p>
        </p:txBody>
      </p:sp>
      <p:sp>
        <p:nvSpPr>
          <p:cNvPr id="30727" name="TextBox 9"/>
          <p:cNvSpPr txBox="1">
            <a:spLocks noChangeArrowheads="1"/>
          </p:cNvSpPr>
          <p:nvPr/>
        </p:nvSpPr>
        <p:spPr bwMode="auto">
          <a:xfrm>
            <a:off x="5291138" y="4256088"/>
            <a:ext cx="7397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2000">
                <a:solidFill>
                  <a:schemeClr val="tx1"/>
                </a:solidFill>
                <a:latin typeface="Times New Roman" charset="0"/>
                <a:ea typeface="仿宋_GB2312" charset="0"/>
              </a:defRPr>
            </a:lvl1pPr>
            <a:lvl2pPr marL="742950" indent="-285750">
              <a:defRPr kumimoji="1" sz="2000">
                <a:solidFill>
                  <a:schemeClr val="tx1"/>
                </a:solidFill>
                <a:latin typeface="Times New Roman" charset="0"/>
                <a:ea typeface="仿宋_GB2312" charset="0"/>
              </a:defRPr>
            </a:lvl2pPr>
            <a:lvl3pPr marL="1143000" indent="-228600">
              <a:defRPr kumimoji="1" sz="2000">
                <a:solidFill>
                  <a:schemeClr val="tx1"/>
                </a:solidFill>
                <a:latin typeface="Times New Roman" charset="0"/>
                <a:ea typeface="仿宋_GB2312" charset="0"/>
              </a:defRPr>
            </a:lvl3pPr>
            <a:lvl4pPr marL="1600200" indent="-228600">
              <a:defRPr kumimoji="1" sz="2000">
                <a:solidFill>
                  <a:schemeClr val="tx1"/>
                </a:solidFill>
                <a:latin typeface="Times New Roman" charset="0"/>
                <a:ea typeface="仿宋_GB2312" charset="0"/>
              </a:defRPr>
            </a:lvl4pPr>
            <a:lvl5pPr marL="2057400" indent="-228600">
              <a:defRPr kumimoji="1" sz="2000">
                <a:solidFill>
                  <a:schemeClr val="tx1"/>
                </a:solidFill>
                <a:latin typeface="Times New Roman" charset="0"/>
                <a:ea typeface="仿宋_GB2312" charset="0"/>
              </a:defRPr>
            </a:lvl5pPr>
            <a:lvl6pPr marL="2514600" indent="-228600" algn="ctr" eaLnBrk="0" fontAlgn="base" hangingPunct="0">
              <a:spcBef>
                <a:spcPct val="50000"/>
              </a:spcBef>
              <a:spcAft>
                <a:spcPct val="0"/>
              </a:spcAft>
              <a:defRPr kumimoji="1" sz="2000">
                <a:solidFill>
                  <a:schemeClr val="tx1"/>
                </a:solidFill>
                <a:latin typeface="Times New Roman" charset="0"/>
                <a:ea typeface="仿宋_GB2312" charset="0"/>
              </a:defRPr>
            </a:lvl6pPr>
            <a:lvl7pPr marL="2971800" indent="-228600" algn="ctr" eaLnBrk="0" fontAlgn="base" hangingPunct="0">
              <a:spcBef>
                <a:spcPct val="50000"/>
              </a:spcBef>
              <a:spcAft>
                <a:spcPct val="0"/>
              </a:spcAft>
              <a:defRPr kumimoji="1" sz="2000">
                <a:solidFill>
                  <a:schemeClr val="tx1"/>
                </a:solidFill>
                <a:latin typeface="Times New Roman" charset="0"/>
                <a:ea typeface="仿宋_GB2312" charset="0"/>
              </a:defRPr>
            </a:lvl7pPr>
            <a:lvl8pPr marL="3429000" indent="-228600" algn="ctr" eaLnBrk="0" fontAlgn="base" hangingPunct="0">
              <a:spcBef>
                <a:spcPct val="50000"/>
              </a:spcBef>
              <a:spcAft>
                <a:spcPct val="0"/>
              </a:spcAft>
              <a:defRPr kumimoji="1" sz="2000">
                <a:solidFill>
                  <a:schemeClr val="tx1"/>
                </a:solidFill>
                <a:latin typeface="Times New Roman" charset="0"/>
                <a:ea typeface="仿宋_GB2312" charset="0"/>
              </a:defRPr>
            </a:lvl8pPr>
            <a:lvl9pPr marL="3886200" indent="-228600" algn="ctr" eaLnBrk="0" fontAlgn="base" hangingPunct="0">
              <a:spcBef>
                <a:spcPct val="50000"/>
              </a:spcBef>
              <a:spcAft>
                <a:spcPct val="0"/>
              </a:spcAft>
              <a:defRPr kumimoji="1" sz="2000">
                <a:solidFill>
                  <a:schemeClr val="tx1"/>
                </a:solidFill>
                <a:latin typeface="Times New Roman" charset="0"/>
                <a:ea typeface="仿宋_GB2312" charset="0"/>
              </a:defRPr>
            </a:lvl9pPr>
          </a:lstStyle>
          <a:p>
            <a:r>
              <a:rPr kumimoji="0" lang="en-US" altLang="zh-CN" b="1">
                <a:solidFill>
                  <a:srgbClr val="FF0000"/>
                </a:solidFill>
              </a:rPr>
              <a:t>OOP</a:t>
            </a:r>
          </a:p>
        </p:txBody>
      </p:sp>
      <p:sp>
        <p:nvSpPr>
          <p:cNvPr id="2" name="灯片编号占位符 1">
            <a:extLst>
              <a:ext uri="{FF2B5EF4-FFF2-40B4-BE49-F238E27FC236}">
                <a16:creationId xmlns:a16="http://schemas.microsoft.com/office/drawing/2014/main" id="{B561F02B-E118-014A-9903-8EC8A389144A}"/>
              </a:ext>
            </a:extLst>
          </p:cNvPr>
          <p:cNvSpPr>
            <a:spLocks noGrp="1"/>
          </p:cNvSpPr>
          <p:nvPr>
            <p:ph type="sldNum" sz="quarter" idx="12"/>
          </p:nvPr>
        </p:nvSpPr>
        <p:spPr/>
        <p:txBody>
          <a:bodyPr/>
          <a:lstStyle/>
          <a:p>
            <a:pPr>
              <a:defRPr/>
            </a:pPr>
            <a:fld id="{BFD7BE51-03DD-4CCA-8227-D775462981B4}" type="slidenum">
              <a:rPr lang="en-US" altLang="zh-CN" smtClean="0"/>
              <a:pPr>
                <a:defRPr/>
              </a:pPr>
              <a:t>17</a:t>
            </a:fld>
            <a:endParaRPr lang="en-US" altLang="zh-CN"/>
          </a:p>
        </p:txBody>
      </p:sp>
    </p:spTree>
    <p:extLst>
      <p:ext uri="{BB962C8B-B14F-4D97-AF65-F5344CB8AC3E}">
        <p14:creationId xmlns:p14="http://schemas.microsoft.com/office/powerpoint/2010/main" val="16441130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nSpc>
                <a:spcPct val="150000"/>
              </a:lnSpc>
            </a:pPr>
            <a:r>
              <a:rPr lang="zh-CN" altLang="en-US" dirty="0">
                <a:latin typeface="DFKai-SB" charset="0"/>
              </a:rPr>
              <a:t>人类的任何思维活动都是借助于他们所熟悉的某种</a:t>
            </a:r>
            <a:r>
              <a:rPr lang="zh-CN" altLang="en-US" u="sng" dirty="0">
                <a:solidFill>
                  <a:srgbClr val="C00000"/>
                </a:solidFill>
                <a:latin typeface="DFKai-SB" charset="0"/>
              </a:rPr>
              <a:t>自然语言</a:t>
            </a:r>
            <a:r>
              <a:rPr lang="zh-CN" altLang="en-US" dirty="0">
                <a:latin typeface="DFKai-SB" charset="0"/>
              </a:rPr>
              <a:t>进行的。</a:t>
            </a:r>
          </a:p>
          <a:p>
            <a:pPr>
              <a:lnSpc>
                <a:spcPct val="150000"/>
              </a:lnSpc>
              <a:buFontTx/>
              <a:buNone/>
            </a:pPr>
            <a:endParaRPr lang="en-US" altLang="en-US" dirty="0">
              <a:latin typeface="DFKai-SB" charset="0"/>
            </a:endParaRPr>
          </a:p>
        </p:txBody>
      </p:sp>
      <p:sp>
        <p:nvSpPr>
          <p:cNvPr id="31746" name="Title 1"/>
          <p:cNvSpPr>
            <a:spLocks noGrp="1"/>
          </p:cNvSpPr>
          <p:nvPr>
            <p:ph type="title"/>
          </p:nvPr>
        </p:nvSpPr>
        <p:spPr/>
        <p:txBody>
          <a:bodyPr/>
          <a:lstStyle/>
          <a:p>
            <a:r>
              <a:rPr lang="zh-TW" altLang="en-US"/>
              <a:t>语言与思维</a:t>
            </a:r>
            <a:r>
              <a:rPr lang="zh-CN" altLang="en-US"/>
              <a:t>（</a:t>
            </a:r>
            <a:r>
              <a:rPr lang="en-US" altLang="zh-CN"/>
              <a:t>1</a:t>
            </a:r>
            <a:r>
              <a:rPr lang="zh-CN" altLang="en-US"/>
              <a:t>）</a:t>
            </a:r>
            <a:endParaRPr lang="en-US" altLang="en-US"/>
          </a:p>
        </p:txBody>
      </p:sp>
      <p:sp>
        <p:nvSpPr>
          <p:cNvPr id="2" name="灯片编号占位符 1">
            <a:extLst>
              <a:ext uri="{FF2B5EF4-FFF2-40B4-BE49-F238E27FC236}">
                <a16:creationId xmlns:a16="http://schemas.microsoft.com/office/drawing/2014/main" id="{7D38AABB-28B5-ED43-A7A3-5AA801C69B57}"/>
              </a:ext>
            </a:extLst>
          </p:cNvPr>
          <p:cNvSpPr>
            <a:spLocks noGrp="1"/>
          </p:cNvSpPr>
          <p:nvPr>
            <p:ph type="sldNum" sz="quarter" idx="12"/>
          </p:nvPr>
        </p:nvSpPr>
        <p:spPr/>
        <p:txBody>
          <a:bodyPr/>
          <a:lstStyle/>
          <a:p>
            <a:pPr>
              <a:defRPr/>
            </a:pPr>
            <a:fld id="{BFD7BE51-03DD-4CCA-8227-D775462981B4}" type="slidenum">
              <a:rPr lang="en-US" altLang="zh-CN" smtClean="0"/>
              <a:pPr>
                <a:defRPr/>
              </a:pPr>
              <a:t>18</a:t>
            </a:fld>
            <a:endParaRPr lang="en-US" altLang="zh-CN"/>
          </a:p>
        </p:txBody>
      </p:sp>
    </p:spTree>
    <p:extLst>
      <p:ext uri="{BB962C8B-B14F-4D97-AF65-F5344CB8AC3E}">
        <p14:creationId xmlns:p14="http://schemas.microsoft.com/office/powerpoint/2010/main" val="93532354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334963" y="5157192"/>
            <a:ext cx="8150225" cy="6477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34963" y="3933056"/>
            <a:ext cx="8150225" cy="6477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矩形 1"/>
          <p:cNvSpPr/>
          <p:nvPr/>
        </p:nvSpPr>
        <p:spPr>
          <a:xfrm>
            <a:off x="334963" y="2565400"/>
            <a:ext cx="8150225" cy="6477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769" name="Title 1"/>
          <p:cNvSpPr>
            <a:spLocks noGrp="1"/>
          </p:cNvSpPr>
          <p:nvPr>
            <p:ph type="title"/>
          </p:nvPr>
        </p:nvSpPr>
        <p:spPr/>
        <p:txBody>
          <a:bodyPr/>
          <a:lstStyle/>
          <a:p>
            <a:r>
              <a:rPr lang="zh-TW" altLang="en-US"/>
              <a:t>语言与思维</a:t>
            </a:r>
            <a:r>
              <a:rPr lang="zh-CN" altLang="en-US"/>
              <a:t>（</a:t>
            </a:r>
            <a:r>
              <a:rPr lang="en-US" altLang="zh-CN"/>
              <a:t>2</a:t>
            </a:r>
            <a:r>
              <a:rPr lang="zh-CN" altLang="en-US"/>
              <a:t>）</a:t>
            </a:r>
            <a:endParaRPr lang="en-US" altLang="en-US"/>
          </a:p>
        </p:txBody>
      </p:sp>
      <p:cxnSp>
        <p:nvCxnSpPr>
          <p:cNvPr id="7" name="Straight Connector 6"/>
          <p:cNvCxnSpPr/>
          <p:nvPr/>
        </p:nvCxnSpPr>
        <p:spPr bwMode="auto">
          <a:xfrm>
            <a:off x="4535488" y="1657350"/>
            <a:ext cx="22225" cy="4435475"/>
          </a:xfrm>
          <a:prstGeom prst="line">
            <a:avLst/>
          </a:prstGeom>
          <a:solidFill>
            <a:schemeClr val="accent1"/>
          </a:solidFill>
          <a:ln w="28575" cap="sq" cmpd="sng" algn="ctr">
            <a:solidFill>
              <a:srgbClr val="FF0000"/>
            </a:solidFill>
            <a:prstDash val="dash"/>
            <a:round/>
            <a:headEnd type="none" w="med" len="med"/>
            <a:tailEnd type="none" w="med" len="med"/>
          </a:ln>
          <a:effectLst/>
        </p:spPr>
      </p:cxnSp>
      <p:sp>
        <p:nvSpPr>
          <p:cNvPr id="32771" name="TextBox 8"/>
          <p:cNvSpPr txBox="1">
            <a:spLocks noChangeArrowheads="1"/>
          </p:cNvSpPr>
          <p:nvPr/>
        </p:nvSpPr>
        <p:spPr bwMode="auto">
          <a:xfrm>
            <a:off x="334963" y="2565400"/>
            <a:ext cx="37623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2000">
                <a:solidFill>
                  <a:schemeClr val="tx1"/>
                </a:solidFill>
                <a:latin typeface="Times New Roman" charset="0"/>
                <a:ea typeface="仿宋_GB2312" charset="0"/>
              </a:defRPr>
            </a:lvl1pPr>
            <a:lvl2pPr marL="742950" indent="-285750">
              <a:defRPr kumimoji="1" sz="2000">
                <a:solidFill>
                  <a:schemeClr val="tx1"/>
                </a:solidFill>
                <a:latin typeface="Times New Roman" charset="0"/>
                <a:ea typeface="仿宋_GB2312" charset="0"/>
              </a:defRPr>
            </a:lvl2pPr>
            <a:lvl3pPr marL="1143000" indent="-228600">
              <a:defRPr kumimoji="1" sz="2000">
                <a:solidFill>
                  <a:schemeClr val="tx1"/>
                </a:solidFill>
                <a:latin typeface="Times New Roman" charset="0"/>
                <a:ea typeface="仿宋_GB2312" charset="0"/>
              </a:defRPr>
            </a:lvl3pPr>
            <a:lvl4pPr marL="1600200" indent="-228600">
              <a:defRPr kumimoji="1" sz="2000">
                <a:solidFill>
                  <a:schemeClr val="tx1"/>
                </a:solidFill>
                <a:latin typeface="Times New Roman" charset="0"/>
                <a:ea typeface="仿宋_GB2312" charset="0"/>
              </a:defRPr>
            </a:lvl4pPr>
            <a:lvl5pPr marL="2057400" indent="-228600">
              <a:defRPr kumimoji="1" sz="2000">
                <a:solidFill>
                  <a:schemeClr val="tx1"/>
                </a:solidFill>
                <a:latin typeface="Times New Roman" charset="0"/>
                <a:ea typeface="仿宋_GB2312" charset="0"/>
              </a:defRPr>
            </a:lvl5pPr>
            <a:lvl6pPr marL="2514600" indent="-228600" algn="ctr" eaLnBrk="0" fontAlgn="base" hangingPunct="0">
              <a:spcBef>
                <a:spcPct val="50000"/>
              </a:spcBef>
              <a:spcAft>
                <a:spcPct val="0"/>
              </a:spcAft>
              <a:defRPr kumimoji="1" sz="2000">
                <a:solidFill>
                  <a:schemeClr val="tx1"/>
                </a:solidFill>
                <a:latin typeface="Times New Roman" charset="0"/>
                <a:ea typeface="仿宋_GB2312" charset="0"/>
              </a:defRPr>
            </a:lvl6pPr>
            <a:lvl7pPr marL="2971800" indent="-228600" algn="ctr" eaLnBrk="0" fontAlgn="base" hangingPunct="0">
              <a:spcBef>
                <a:spcPct val="50000"/>
              </a:spcBef>
              <a:spcAft>
                <a:spcPct val="0"/>
              </a:spcAft>
              <a:defRPr kumimoji="1" sz="2000">
                <a:solidFill>
                  <a:schemeClr val="tx1"/>
                </a:solidFill>
                <a:latin typeface="Times New Roman" charset="0"/>
                <a:ea typeface="仿宋_GB2312" charset="0"/>
              </a:defRPr>
            </a:lvl7pPr>
            <a:lvl8pPr marL="3429000" indent="-228600" algn="ctr" eaLnBrk="0" fontAlgn="base" hangingPunct="0">
              <a:spcBef>
                <a:spcPct val="50000"/>
              </a:spcBef>
              <a:spcAft>
                <a:spcPct val="0"/>
              </a:spcAft>
              <a:defRPr kumimoji="1" sz="2000">
                <a:solidFill>
                  <a:schemeClr val="tx1"/>
                </a:solidFill>
                <a:latin typeface="Times New Roman" charset="0"/>
                <a:ea typeface="仿宋_GB2312" charset="0"/>
              </a:defRPr>
            </a:lvl8pPr>
            <a:lvl9pPr marL="3886200" indent="-228600" algn="ctr" eaLnBrk="0" fontAlgn="base" hangingPunct="0">
              <a:spcBef>
                <a:spcPct val="50000"/>
              </a:spcBef>
              <a:spcAft>
                <a:spcPct val="0"/>
              </a:spcAft>
              <a:defRPr kumimoji="1" sz="2000">
                <a:solidFill>
                  <a:schemeClr val="tx1"/>
                </a:solidFill>
                <a:latin typeface="Times New Roman" charset="0"/>
                <a:ea typeface="仿宋_GB2312" charset="0"/>
              </a:defRPr>
            </a:lvl9pPr>
          </a:lstStyle>
          <a:p>
            <a:r>
              <a:rPr kumimoji="0" lang="zh-CN" altLang="en-US" sz="3200" b="1" dirty="0"/>
              <a:t> </a:t>
            </a:r>
            <a:r>
              <a:rPr kumimoji="0" lang="en-US" altLang="zh-CN" sz="3200" b="1" dirty="0"/>
              <a:t>C</a:t>
            </a:r>
            <a:r>
              <a:rPr kumimoji="0" lang="en-US" altLang="zh-TW" sz="3200" b="1" dirty="0"/>
              <a:t>++ / </a:t>
            </a:r>
            <a:r>
              <a:rPr kumimoji="0" lang="en-US" altLang="zh-TW" sz="3200" b="1" dirty="0">
                <a:solidFill>
                  <a:srgbClr val="7030A0"/>
                </a:solidFill>
              </a:rPr>
              <a:t>Java </a:t>
            </a:r>
            <a:r>
              <a:rPr kumimoji="0" lang="en-US" altLang="zh-TW" sz="3200" b="1" dirty="0"/>
              <a:t>/ </a:t>
            </a:r>
            <a:r>
              <a:rPr kumimoji="0" lang="en-US" altLang="zh-TW" sz="3200" b="1" dirty="0">
                <a:solidFill>
                  <a:srgbClr val="FF0000"/>
                </a:solidFill>
              </a:rPr>
              <a:t>Python</a:t>
            </a:r>
            <a:endParaRPr kumimoji="0" lang="en-US" altLang="zh-CN" sz="3200" b="1" dirty="0">
              <a:solidFill>
                <a:srgbClr val="FF0000"/>
              </a:solidFill>
            </a:endParaRPr>
          </a:p>
        </p:txBody>
      </p:sp>
      <p:sp>
        <p:nvSpPr>
          <p:cNvPr id="32772" name="TextBox 9"/>
          <p:cNvSpPr txBox="1">
            <a:spLocks noChangeArrowheads="1"/>
          </p:cNvSpPr>
          <p:nvPr/>
        </p:nvSpPr>
        <p:spPr bwMode="auto">
          <a:xfrm>
            <a:off x="5003800" y="2589213"/>
            <a:ext cx="3481388"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kumimoji="1" sz="2000">
                <a:solidFill>
                  <a:schemeClr val="tx1"/>
                </a:solidFill>
                <a:latin typeface="Times New Roman" charset="0"/>
                <a:ea typeface="仿宋_GB2312" charset="0"/>
              </a:defRPr>
            </a:lvl1pPr>
            <a:lvl2pPr marL="742950" indent="-285750">
              <a:defRPr kumimoji="1" sz="2000">
                <a:solidFill>
                  <a:schemeClr val="tx1"/>
                </a:solidFill>
                <a:latin typeface="Times New Roman" charset="0"/>
                <a:ea typeface="仿宋_GB2312" charset="0"/>
              </a:defRPr>
            </a:lvl2pPr>
            <a:lvl3pPr marL="1143000" indent="-228600">
              <a:defRPr kumimoji="1" sz="2000">
                <a:solidFill>
                  <a:schemeClr val="tx1"/>
                </a:solidFill>
                <a:latin typeface="Times New Roman" charset="0"/>
                <a:ea typeface="仿宋_GB2312" charset="0"/>
              </a:defRPr>
            </a:lvl3pPr>
            <a:lvl4pPr marL="1600200" indent="-228600">
              <a:defRPr kumimoji="1" sz="2000">
                <a:solidFill>
                  <a:schemeClr val="tx1"/>
                </a:solidFill>
                <a:latin typeface="Times New Roman" charset="0"/>
                <a:ea typeface="仿宋_GB2312" charset="0"/>
              </a:defRPr>
            </a:lvl4pPr>
            <a:lvl5pPr marL="2057400" indent="-228600">
              <a:defRPr kumimoji="1" sz="2000">
                <a:solidFill>
                  <a:schemeClr val="tx1"/>
                </a:solidFill>
                <a:latin typeface="Times New Roman" charset="0"/>
                <a:ea typeface="仿宋_GB2312" charset="0"/>
              </a:defRPr>
            </a:lvl5pPr>
            <a:lvl6pPr marL="2514600" indent="-228600" algn="ctr" eaLnBrk="0" fontAlgn="base" hangingPunct="0">
              <a:spcBef>
                <a:spcPct val="50000"/>
              </a:spcBef>
              <a:spcAft>
                <a:spcPct val="0"/>
              </a:spcAft>
              <a:defRPr kumimoji="1" sz="2000">
                <a:solidFill>
                  <a:schemeClr val="tx1"/>
                </a:solidFill>
                <a:latin typeface="Times New Roman" charset="0"/>
                <a:ea typeface="仿宋_GB2312" charset="0"/>
              </a:defRPr>
            </a:lvl6pPr>
            <a:lvl7pPr marL="2971800" indent="-228600" algn="ctr" eaLnBrk="0" fontAlgn="base" hangingPunct="0">
              <a:spcBef>
                <a:spcPct val="50000"/>
              </a:spcBef>
              <a:spcAft>
                <a:spcPct val="0"/>
              </a:spcAft>
              <a:defRPr kumimoji="1" sz="2000">
                <a:solidFill>
                  <a:schemeClr val="tx1"/>
                </a:solidFill>
                <a:latin typeface="Times New Roman" charset="0"/>
                <a:ea typeface="仿宋_GB2312" charset="0"/>
              </a:defRPr>
            </a:lvl7pPr>
            <a:lvl8pPr marL="3429000" indent="-228600" algn="ctr" eaLnBrk="0" fontAlgn="base" hangingPunct="0">
              <a:spcBef>
                <a:spcPct val="50000"/>
              </a:spcBef>
              <a:spcAft>
                <a:spcPct val="0"/>
              </a:spcAft>
              <a:defRPr kumimoji="1" sz="2000">
                <a:solidFill>
                  <a:schemeClr val="tx1"/>
                </a:solidFill>
                <a:latin typeface="Times New Roman" charset="0"/>
                <a:ea typeface="仿宋_GB2312" charset="0"/>
              </a:defRPr>
            </a:lvl8pPr>
            <a:lvl9pPr marL="3886200" indent="-228600" algn="ctr" eaLnBrk="0" fontAlgn="base" hangingPunct="0">
              <a:spcBef>
                <a:spcPct val="50000"/>
              </a:spcBef>
              <a:spcAft>
                <a:spcPct val="0"/>
              </a:spcAft>
              <a:defRPr kumimoji="1" sz="2000">
                <a:solidFill>
                  <a:schemeClr val="tx1"/>
                </a:solidFill>
                <a:latin typeface="Times New Roman" charset="0"/>
                <a:ea typeface="仿宋_GB2312" charset="0"/>
              </a:defRPr>
            </a:lvl9pPr>
          </a:lstStyle>
          <a:p>
            <a:pPr algn="l"/>
            <a:r>
              <a:rPr kumimoji="0" lang="zh-TW" altLang="en-US" sz="3200" b="1">
                <a:latin typeface="Heiti SC Light" charset="-122"/>
                <a:ea typeface="Heiti SC Light" charset="-122"/>
                <a:cs typeface="Heiti SC Light" charset="-122"/>
              </a:rPr>
              <a:t>面向对象程序设计</a:t>
            </a:r>
            <a:endParaRPr kumimoji="0" lang="en-US" altLang="en-US" sz="3200" b="1">
              <a:latin typeface="Heiti SC Light" charset="-122"/>
              <a:ea typeface="Heiti SC Light" charset="-122"/>
              <a:cs typeface="Heiti SC Light" charset="-122"/>
            </a:endParaRPr>
          </a:p>
        </p:txBody>
      </p:sp>
      <p:sp>
        <p:nvSpPr>
          <p:cNvPr id="32773" name="TextBox 10"/>
          <p:cNvSpPr txBox="1">
            <a:spLocks noChangeArrowheads="1"/>
          </p:cNvSpPr>
          <p:nvPr/>
        </p:nvSpPr>
        <p:spPr bwMode="auto">
          <a:xfrm>
            <a:off x="3085585" y="3938017"/>
            <a:ext cx="10054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defRPr kumimoji="0" sz="3200" b="1">
                <a:latin typeface="Heiti SC Light" charset="-122"/>
                <a:ea typeface="Heiti SC Light" charset="-122"/>
                <a:cs typeface="Heiti SC Light" charset="-122"/>
              </a:defRPr>
            </a:lvl1pPr>
            <a:lvl2pPr marL="742950" indent="-285750">
              <a:defRPr kumimoji="1" sz="2000">
                <a:latin typeface="Times New Roman" charset="0"/>
                <a:ea typeface="仿宋_GB2312" charset="0"/>
              </a:defRPr>
            </a:lvl2pPr>
            <a:lvl3pPr marL="1143000" indent="-228600">
              <a:defRPr kumimoji="1" sz="2000">
                <a:latin typeface="Times New Roman" charset="0"/>
                <a:ea typeface="仿宋_GB2312" charset="0"/>
              </a:defRPr>
            </a:lvl3pPr>
            <a:lvl4pPr marL="1600200" indent="-228600">
              <a:defRPr kumimoji="1" sz="2000">
                <a:latin typeface="Times New Roman" charset="0"/>
                <a:ea typeface="仿宋_GB2312" charset="0"/>
              </a:defRPr>
            </a:lvl4pPr>
            <a:lvl5pPr marL="2057400" indent="-228600">
              <a:defRPr kumimoji="1" sz="2000">
                <a:latin typeface="Times New Roman" charset="0"/>
                <a:ea typeface="仿宋_GB2312" charset="0"/>
              </a:defRPr>
            </a:lvl5pPr>
            <a:lvl6pPr marL="2514600" indent="-228600" algn="ctr" eaLnBrk="0" fontAlgn="base" hangingPunct="0">
              <a:spcBef>
                <a:spcPct val="50000"/>
              </a:spcBef>
              <a:spcAft>
                <a:spcPct val="0"/>
              </a:spcAft>
              <a:defRPr kumimoji="1" sz="2000">
                <a:latin typeface="Times New Roman" charset="0"/>
                <a:ea typeface="仿宋_GB2312" charset="0"/>
              </a:defRPr>
            </a:lvl6pPr>
            <a:lvl7pPr marL="2971800" indent="-228600" algn="ctr" eaLnBrk="0" fontAlgn="base" hangingPunct="0">
              <a:spcBef>
                <a:spcPct val="50000"/>
              </a:spcBef>
              <a:spcAft>
                <a:spcPct val="0"/>
              </a:spcAft>
              <a:defRPr kumimoji="1" sz="2000">
                <a:latin typeface="Times New Roman" charset="0"/>
                <a:ea typeface="仿宋_GB2312" charset="0"/>
              </a:defRPr>
            </a:lvl7pPr>
            <a:lvl8pPr marL="3429000" indent="-228600" algn="ctr" eaLnBrk="0" fontAlgn="base" hangingPunct="0">
              <a:spcBef>
                <a:spcPct val="50000"/>
              </a:spcBef>
              <a:spcAft>
                <a:spcPct val="0"/>
              </a:spcAft>
              <a:defRPr kumimoji="1" sz="2000">
                <a:latin typeface="Times New Roman" charset="0"/>
                <a:ea typeface="仿宋_GB2312" charset="0"/>
              </a:defRPr>
            </a:lvl8pPr>
            <a:lvl9pPr marL="3886200" indent="-228600" algn="ctr" eaLnBrk="0" fontAlgn="base" hangingPunct="0">
              <a:spcBef>
                <a:spcPct val="50000"/>
              </a:spcBef>
              <a:spcAft>
                <a:spcPct val="0"/>
              </a:spcAft>
              <a:defRPr kumimoji="1" sz="2000">
                <a:latin typeface="Times New Roman" charset="0"/>
                <a:ea typeface="仿宋_GB2312" charset="0"/>
              </a:defRPr>
            </a:lvl9pPr>
          </a:lstStyle>
          <a:p>
            <a:r>
              <a:rPr lang="zh-TW" altLang="en-US"/>
              <a:t>数学</a:t>
            </a:r>
            <a:endParaRPr lang="en-US" altLang="en-US"/>
          </a:p>
        </p:txBody>
      </p:sp>
      <p:sp>
        <p:nvSpPr>
          <p:cNvPr id="32774" name="TextBox 11"/>
          <p:cNvSpPr txBox="1">
            <a:spLocks noChangeArrowheads="1"/>
          </p:cNvSpPr>
          <p:nvPr/>
        </p:nvSpPr>
        <p:spPr bwMode="auto">
          <a:xfrm>
            <a:off x="4987114" y="3981943"/>
            <a:ext cx="327525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defRPr kumimoji="0" sz="3200" b="1">
                <a:latin typeface="Heiti SC Light" charset="-122"/>
                <a:ea typeface="Heiti SC Light" charset="-122"/>
                <a:cs typeface="Heiti SC Light" charset="-122"/>
              </a:defRPr>
            </a:lvl1pPr>
            <a:lvl2pPr marL="742950" indent="-285750">
              <a:defRPr kumimoji="1" sz="2000">
                <a:latin typeface="Times New Roman" charset="0"/>
                <a:ea typeface="仿宋_GB2312" charset="0"/>
              </a:defRPr>
            </a:lvl2pPr>
            <a:lvl3pPr marL="1143000" indent="-228600">
              <a:defRPr kumimoji="1" sz="2000">
                <a:latin typeface="Times New Roman" charset="0"/>
                <a:ea typeface="仿宋_GB2312" charset="0"/>
              </a:defRPr>
            </a:lvl3pPr>
            <a:lvl4pPr marL="1600200" indent="-228600">
              <a:defRPr kumimoji="1" sz="2000">
                <a:latin typeface="Times New Roman" charset="0"/>
                <a:ea typeface="仿宋_GB2312" charset="0"/>
              </a:defRPr>
            </a:lvl4pPr>
            <a:lvl5pPr marL="2057400" indent="-228600">
              <a:defRPr kumimoji="1" sz="2000">
                <a:latin typeface="Times New Roman" charset="0"/>
                <a:ea typeface="仿宋_GB2312" charset="0"/>
              </a:defRPr>
            </a:lvl5pPr>
            <a:lvl6pPr marL="2514600" indent="-228600" algn="ctr" eaLnBrk="0" fontAlgn="base" hangingPunct="0">
              <a:spcBef>
                <a:spcPct val="50000"/>
              </a:spcBef>
              <a:spcAft>
                <a:spcPct val="0"/>
              </a:spcAft>
              <a:defRPr kumimoji="1" sz="2000">
                <a:latin typeface="Times New Roman" charset="0"/>
                <a:ea typeface="仿宋_GB2312" charset="0"/>
              </a:defRPr>
            </a:lvl6pPr>
            <a:lvl7pPr marL="2971800" indent="-228600" algn="ctr" eaLnBrk="0" fontAlgn="base" hangingPunct="0">
              <a:spcBef>
                <a:spcPct val="50000"/>
              </a:spcBef>
              <a:spcAft>
                <a:spcPct val="0"/>
              </a:spcAft>
              <a:defRPr kumimoji="1" sz="2000">
                <a:latin typeface="Times New Roman" charset="0"/>
                <a:ea typeface="仿宋_GB2312" charset="0"/>
              </a:defRPr>
            </a:lvl7pPr>
            <a:lvl8pPr marL="3429000" indent="-228600" algn="ctr" eaLnBrk="0" fontAlgn="base" hangingPunct="0">
              <a:spcBef>
                <a:spcPct val="50000"/>
              </a:spcBef>
              <a:spcAft>
                <a:spcPct val="0"/>
              </a:spcAft>
              <a:defRPr kumimoji="1" sz="2000">
                <a:latin typeface="Times New Roman" charset="0"/>
                <a:ea typeface="仿宋_GB2312" charset="0"/>
              </a:defRPr>
            </a:lvl8pPr>
            <a:lvl9pPr marL="3886200" indent="-228600" algn="ctr" eaLnBrk="0" fontAlgn="base" hangingPunct="0">
              <a:spcBef>
                <a:spcPct val="50000"/>
              </a:spcBef>
              <a:spcAft>
                <a:spcPct val="0"/>
              </a:spcAft>
              <a:defRPr kumimoji="1" sz="2000">
                <a:latin typeface="Times New Roman" charset="0"/>
                <a:ea typeface="仿宋_GB2312" charset="0"/>
              </a:defRPr>
            </a:lvl9pPr>
          </a:lstStyle>
          <a:p>
            <a:r>
              <a:rPr lang="zh-CN" altLang="en-US" sz="2800" dirty="0"/>
              <a:t>符号系统</a:t>
            </a:r>
            <a:r>
              <a:rPr lang="en-US" altLang="zh-CN" sz="2800" dirty="0"/>
              <a:t>+</a:t>
            </a:r>
            <a:r>
              <a:rPr lang="zh-CN" altLang="en-US" sz="2800" dirty="0"/>
              <a:t>推理论证</a:t>
            </a:r>
            <a:endParaRPr lang="en-US" altLang="en-US" sz="2800" dirty="0"/>
          </a:p>
        </p:txBody>
      </p:sp>
      <p:sp>
        <p:nvSpPr>
          <p:cNvPr id="32775" name="TextBox 12"/>
          <p:cNvSpPr txBox="1">
            <a:spLocks noChangeArrowheads="1"/>
          </p:cNvSpPr>
          <p:nvPr/>
        </p:nvSpPr>
        <p:spPr bwMode="auto">
          <a:xfrm>
            <a:off x="3091935" y="5148263"/>
            <a:ext cx="10054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defRPr kumimoji="0" sz="3200" b="1">
                <a:latin typeface="Heiti SC Light" charset="-122"/>
                <a:ea typeface="Heiti SC Light" charset="-122"/>
                <a:cs typeface="Heiti SC Light" charset="-122"/>
              </a:defRPr>
            </a:lvl1pPr>
            <a:lvl2pPr marL="742950" indent="-285750">
              <a:defRPr kumimoji="1" sz="2000">
                <a:latin typeface="Times New Roman" charset="0"/>
                <a:ea typeface="仿宋_GB2312" charset="0"/>
              </a:defRPr>
            </a:lvl2pPr>
            <a:lvl3pPr marL="1143000" indent="-228600">
              <a:defRPr kumimoji="1" sz="2000">
                <a:latin typeface="Times New Roman" charset="0"/>
                <a:ea typeface="仿宋_GB2312" charset="0"/>
              </a:defRPr>
            </a:lvl3pPr>
            <a:lvl4pPr marL="1600200" indent="-228600">
              <a:defRPr kumimoji="1" sz="2000">
                <a:latin typeface="Times New Roman" charset="0"/>
                <a:ea typeface="仿宋_GB2312" charset="0"/>
              </a:defRPr>
            </a:lvl4pPr>
            <a:lvl5pPr marL="2057400" indent="-228600">
              <a:defRPr kumimoji="1" sz="2000">
                <a:latin typeface="Times New Roman" charset="0"/>
                <a:ea typeface="仿宋_GB2312" charset="0"/>
              </a:defRPr>
            </a:lvl5pPr>
            <a:lvl6pPr marL="2514600" indent="-228600" algn="ctr" eaLnBrk="0" fontAlgn="base" hangingPunct="0">
              <a:spcBef>
                <a:spcPct val="50000"/>
              </a:spcBef>
              <a:spcAft>
                <a:spcPct val="0"/>
              </a:spcAft>
              <a:defRPr kumimoji="1" sz="2000">
                <a:latin typeface="Times New Roman" charset="0"/>
                <a:ea typeface="仿宋_GB2312" charset="0"/>
              </a:defRPr>
            </a:lvl6pPr>
            <a:lvl7pPr marL="2971800" indent="-228600" algn="ctr" eaLnBrk="0" fontAlgn="base" hangingPunct="0">
              <a:spcBef>
                <a:spcPct val="50000"/>
              </a:spcBef>
              <a:spcAft>
                <a:spcPct val="0"/>
              </a:spcAft>
              <a:defRPr kumimoji="1" sz="2000">
                <a:latin typeface="Times New Roman" charset="0"/>
                <a:ea typeface="仿宋_GB2312" charset="0"/>
              </a:defRPr>
            </a:lvl7pPr>
            <a:lvl8pPr marL="3429000" indent="-228600" algn="ctr" eaLnBrk="0" fontAlgn="base" hangingPunct="0">
              <a:spcBef>
                <a:spcPct val="50000"/>
              </a:spcBef>
              <a:spcAft>
                <a:spcPct val="0"/>
              </a:spcAft>
              <a:defRPr kumimoji="1" sz="2000">
                <a:latin typeface="Times New Roman" charset="0"/>
                <a:ea typeface="仿宋_GB2312" charset="0"/>
              </a:defRPr>
            </a:lvl8pPr>
            <a:lvl9pPr marL="3886200" indent="-228600" algn="ctr" eaLnBrk="0" fontAlgn="base" hangingPunct="0">
              <a:spcBef>
                <a:spcPct val="50000"/>
              </a:spcBef>
              <a:spcAft>
                <a:spcPct val="0"/>
              </a:spcAft>
              <a:defRPr kumimoji="1" sz="2000">
                <a:latin typeface="Times New Roman" charset="0"/>
                <a:ea typeface="仿宋_GB2312" charset="0"/>
              </a:defRPr>
            </a:lvl9pPr>
          </a:lstStyle>
          <a:p>
            <a:r>
              <a:rPr lang="zh-TW" altLang="en-US"/>
              <a:t>汉语</a:t>
            </a:r>
            <a:endParaRPr lang="en-US" altLang="en-US"/>
          </a:p>
        </p:txBody>
      </p:sp>
      <p:sp>
        <p:nvSpPr>
          <p:cNvPr id="32776" name="TextBox 13"/>
          <p:cNvSpPr txBox="1">
            <a:spLocks noChangeArrowheads="1"/>
          </p:cNvSpPr>
          <p:nvPr/>
        </p:nvSpPr>
        <p:spPr bwMode="auto">
          <a:xfrm>
            <a:off x="5201845" y="5187929"/>
            <a:ext cx="27751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defRPr kumimoji="0" sz="3200" b="1">
                <a:latin typeface="Heiti SC Light" charset="-122"/>
                <a:ea typeface="Heiti SC Light" charset="-122"/>
                <a:cs typeface="Heiti SC Light" charset="-122"/>
              </a:defRPr>
            </a:lvl1pPr>
            <a:lvl2pPr marL="742950" indent="-285750">
              <a:defRPr kumimoji="1" sz="2000">
                <a:latin typeface="Times New Roman" charset="0"/>
                <a:ea typeface="仿宋_GB2312" charset="0"/>
              </a:defRPr>
            </a:lvl2pPr>
            <a:lvl3pPr marL="1143000" indent="-228600">
              <a:defRPr kumimoji="1" sz="2000">
                <a:latin typeface="Times New Roman" charset="0"/>
                <a:ea typeface="仿宋_GB2312" charset="0"/>
              </a:defRPr>
            </a:lvl3pPr>
            <a:lvl4pPr marL="1600200" indent="-228600">
              <a:defRPr kumimoji="1" sz="2000">
                <a:latin typeface="Times New Roman" charset="0"/>
                <a:ea typeface="仿宋_GB2312" charset="0"/>
              </a:defRPr>
            </a:lvl4pPr>
            <a:lvl5pPr marL="2057400" indent="-228600">
              <a:defRPr kumimoji="1" sz="2000">
                <a:latin typeface="Times New Roman" charset="0"/>
                <a:ea typeface="仿宋_GB2312" charset="0"/>
              </a:defRPr>
            </a:lvl5pPr>
            <a:lvl6pPr marL="2514600" indent="-228600" algn="ctr" eaLnBrk="0" fontAlgn="base" hangingPunct="0">
              <a:spcBef>
                <a:spcPct val="50000"/>
              </a:spcBef>
              <a:spcAft>
                <a:spcPct val="0"/>
              </a:spcAft>
              <a:defRPr kumimoji="1" sz="2000">
                <a:latin typeface="Times New Roman" charset="0"/>
                <a:ea typeface="仿宋_GB2312" charset="0"/>
              </a:defRPr>
            </a:lvl6pPr>
            <a:lvl7pPr marL="2971800" indent="-228600" algn="ctr" eaLnBrk="0" fontAlgn="base" hangingPunct="0">
              <a:spcBef>
                <a:spcPct val="50000"/>
              </a:spcBef>
              <a:spcAft>
                <a:spcPct val="0"/>
              </a:spcAft>
              <a:defRPr kumimoji="1" sz="2000">
                <a:latin typeface="Times New Roman" charset="0"/>
                <a:ea typeface="仿宋_GB2312" charset="0"/>
              </a:defRPr>
            </a:lvl7pPr>
            <a:lvl8pPr marL="3429000" indent="-228600" algn="ctr" eaLnBrk="0" fontAlgn="base" hangingPunct="0">
              <a:spcBef>
                <a:spcPct val="50000"/>
              </a:spcBef>
              <a:spcAft>
                <a:spcPct val="0"/>
              </a:spcAft>
              <a:defRPr kumimoji="1" sz="2000">
                <a:latin typeface="Times New Roman" charset="0"/>
                <a:ea typeface="仿宋_GB2312" charset="0"/>
              </a:defRPr>
            </a:lvl8pPr>
            <a:lvl9pPr marL="3886200" indent="-228600" algn="ctr" eaLnBrk="0" fontAlgn="base" hangingPunct="0">
              <a:spcBef>
                <a:spcPct val="50000"/>
              </a:spcBef>
              <a:spcAft>
                <a:spcPct val="0"/>
              </a:spcAft>
              <a:defRPr kumimoji="1" sz="2000">
                <a:latin typeface="Times New Roman" charset="0"/>
                <a:ea typeface="仿宋_GB2312" charset="0"/>
              </a:defRPr>
            </a:lvl9pPr>
          </a:lstStyle>
          <a:p>
            <a:r>
              <a:rPr lang="zh-CN" altLang="en-US" sz="2800" dirty="0"/>
              <a:t>词汇</a:t>
            </a:r>
            <a:r>
              <a:rPr lang="en-US" altLang="zh-CN" sz="2800" dirty="0"/>
              <a:t>+</a:t>
            </a:r>
            <a:r>
              <a:rPr lang="zh-CN" altLang="en-US" sz="2800" dirty="0"/>
              <a:t>语法</a:t>
            </a:r>
            <a:r>
              <a:rPr lang="en-US" altLang="zh-CN" sz="2800" dirty="0"/>
              <a:t>+</a:t>
            </a:r>
            <a:r>
              <a:rPr lang="zh-CN" altLang="en-US" sz="2800" dirty="0"/>
              <a:t>语用</a:t>
            </a:r>
            <a:endParaRPr lang="en-US" altLang="en-US" sz="2800" dirty="0"/>
          </a:p>
        </p:txBody>
      </p:sp>
      <p:sp>
        <p:nvSpPr>
          <p:cNvPr id="32777" name="Curved Down Arrow 14"/>
          <p:cNvSpPr>
            <a:spLocks noChangeArrowheads="1"/>
          </p:cNvSpPr>
          <p:nvPr/>
        </p:nvSpPr>
        <p:spPr bwMode="auto">
          <a:xfrm>
            <a:off x="3779838" y="2133600"/>
            <a:ext cx="1512887" cy="431800"/>
          </a:xfrm>
          <a:prstGeom prst="curvedDownArrow">
            <a:avLst>
              <a:gd name="adj1" fmla="val 25012"/>
              <a:gd name="adj2" fmla="val 50057"/>
              <a:gd name="adj3" fmla="val 25000"/>
            </a:avLst>
          </a:prstGeom>
          <a:solidFill>
            <a:srgbClr val="00B050"/>
          </a:solidFill>
          <a:ln w="28575" cap="sq">
            <a:solidFill>
              <a:schemeClr val="accent1"/>
            </a:solidFill>
            <a:round/>
            <a:headEnd/>
            <a:tailEnd type="triangle" w="med" len="med"/>
          </a:ln>
        </p:spPr>
        <p:txBody>
          <a:bodyPr wrap="none" lIns="90000" tIns="46800" rIns="90000" bIns="46800" anchor="ctr">
            <a:spAutoFit/>
          </a:bodyPr>
          <a:lstStyle>
            <a:lvl1pPr>
              <a:defRPr kumimoji="1" sz="2000">
                <a:solidFill>
                  <a:schemeClr val="tx1"/>
                </a:solidFill>
                <a:latin typeface="Times New Roman" charset="0"/>
                <a:ea typeface="仿宋_GB2312" charset="0"/>
              </a:defRPr>
            </a:lvl1pPr>
            <a:lvl2pPr marL="742950" indent="-285750">
              <a:defRPr kumimoji="1" sz="2000">
                <a:solidFill>
                  <a:schemeClr val="tx1"/>
                </a:solidFill>
                <a:latin typeface="Times New Roman" charset="0"/>
                <a:ea typeface="仿宋_GB2312" charset="0"/>
              </a:defRPr>
            </a:lvl2pPr>
            <a:lvl3pPr marL="1143000" indent="-228600">
              <a:defRPr kumimoji="1" sz="2000">
                <a:solidFill>
                  <a:schemeClr val="tx1"/>
                </a:solidFill>
                <a:latin typeface="Times New Roman" charset="0"/>
                <a:ea typeface="仿宋_GB2312" charset="0"/>
              </a:defRPr>
            </a:lvl3pPr>
            <a:lvl4pPr marL="1600200" indent="-228600">
              <a:defRPr kumimoji="1" sz="2000">
                <a:solidFill>
                  <a:schemeClr val="tx1"/>
                </a:solidFill>
                <a:latin typeface="Times New Roman" charset="0"/>
                <a:ea typeface="仿宋_GB2312" charset="0"/>
              </a:defRPr>
            </a:lvl4pPr>
            <a:lvl5pPr marL="2057400" indent="-228600">
              <a:defRPr kumimoji="1" sz="2000">
                <a:solidFill>
                  <a:schemeClr val="tx1"/>
                </a:solidFill>
                <a:latin typeface="Times New Roman" charset="0"/>
                <a:ea typeface="仿宋_GB2312" charset="0"/>
              </a:defRPr>
            </a:lvl5pPr>
            <a:lvl6pPr marL="2514600" indent="-228600" algn="ctr" eaLnBrk="0" fontAlgn="base" hangingPunct="0">
              <a:spcBef>
                <a:spcPct val="50000"/>
              </a:spcBef>
              <a:spcAft>
                <a:spcPct val="0"/>
              </a:spcAft>
              <a:defRPr kumimoji="1" sz="2000">
                <a:solidFill>
                  <a:schemeClr val="tx1"/>
                </a:solidFill>
                <a:latin typeface="Times New Roman" charset="0"/>
                <a:ea typeface="仿宋_GB2312" charset="0"/>
              </a:defRPr>
            </a:lvl6pPr>
            <a:lvl7pPr marL="2971800" indent="-228600" algn="ctr" eaLnBrk="0" fontAlgn="base" hangingPunct="0">
              <a:spcBef>
                <a:spcPct val="50000"/>
              </a:spcBef>
              <a:spcAft>
                <a:spcPct val="0"/>
              </a:spcAft>
              <a:defRPr kumimoji="1" sz="2000">
                <a:solidFill>
                  <a:schemeClr val="tx1"/>
                </a:solidFill>
                <a:latin typeface="Times New Roman" charset="0"/>
                <a:ea typeface="仿宋_GB2312" charset="0"/>
              </a:defRPr>
            </a:lvl7pPr>
            <a:lvl8pPr marL="3429000" indent="-228600" algn="ctr" eaLnBrk="0" fontAlgn="base" hangingPunct="0">
              <a:spcBef>
                <a:spcPct val="50000"/>
              </a:spcBef>
              <a:spcAft>
                <a:spcPct val="0"/>
              </a:spcAft>
              <a:defRPr kumimoji="1" sz="2000">
                <a:solidFill>
                  <a:schemeClr val="tx1"/>
                </a:solidFill>
                <a:latin typeface="Times New Roman" charset="0"/>
                <a:ea typeface="仿宋_GB2312" charset="0"/>
              </a:defRPr>
            </a:lvl8pPr>
            <a:lvl9pPr marL="3886200" indent="-228600" algn="ctr" eaLnBrk="0" fontAlgn="base" hangingPunct="0">
              <a:spcBef>
                <a:spcPct val="50000"/>
              </a:spcBef>
              <a:spcAft>
                <a:spcPct val="0"/>
              </a:spcAft>
              <a:defRPr kumimoji="1" sz="2000">
                <a:solidFill>
                  <a:schemeClr val="tx1"/>
                </a:solidFill>
                <a:latin typeface="Times New Roman" charset="0"/>
                <a:ea typeface="仿宋_GB2312" charset="0"/>
              </a:defRPr>
            </a:lvl9pPr>
          </a:lstStyle>
          <a:p>
            <a:endParaRPr kumimoji="0" lang="en-US" altLang="en-US"/>
          </a:p>
        </p:txBody>
      </p:sp>
      <p:sp>
        <p:nvSpPr>
          <p:cNvPr id="32778" name="Curved Down Arrow 15"/>
          <p:cNvSpPr>
            <a:spLocks noChangeArrowheads="1"/>
          </p:cNvSpPr>
          <p:nvPr/>
        </p:nvSpPr>
        <p:spPr bwMode="auto">
          <a:xfrm rot="10800000">
            <a:off x="3779838" y="3213100"/>
            <a:ext cx="1512887" cy="431800"/>
          </a:xfrm>
          <a:prstGeom prst="curvedDownArrow">
            <a:avLst>
              <a:gd name="adj1" fmla="val 25012"/>
              <a:gd name="adj2" fmla="val 50057"/>
              <a:gd name="adj3" fmla="val 25000"/>
            </a:avLst>
          </a:prstGeom>
          <a:solidFill>
            <a:srgbClr val="00B050"/>
          </a:solidFill>
          <a:ln w="28575" cap="sq">
            <a:solidFill>
              <a:schemeClr val="accent1"/>
            </a:solidFill>
            <a:round/>
            <a:headEnd/>
            <a:tailEnd type="triangle" w="med" len="med"/>
          </a:ln>
        </p:spPr>
        <p:txBody>
          <a:bodyPr wrap="none" lIns="90000" tIns="46800" rIns="90000" bIns="46800" anchor="ctr">
            <a:spAutoFit/>
          </a:bodyPr>
          <a:lstStyle>
            <a:lvl1pPr>
              <a:defRPr kumimoji="1" sz="2000">
                <a:solidFill>
                  <a:schemeClr val="tx1"/>
                </a:solidFill>
                <a:latin typeface="Times New Roman" charset="0"/>
                <a:ea typeface="仿宋_GB2312" charset="0"/>
              </a:defRPr>
            </a:lvl1pPr>
            <a:lvl2pPr marL="742950" indent="-285750">
              <a:defRPr kumimoji="1" sz="2000">
                <a:solidFill>
                  <a:schemeClr val="tx1"/>
                </a:solidFill>
                <a:latin typeface="Times New Roman" charset="0"/>
                <a:ea typeface="仿宋_GB2312" charset="0"/>
              </a:defRPr>
            </a:lvl2pPr>
            <a:lvl3pPr marL="1143000" indent="-228600">
              <a:defRPr kumimoji="1" sz="2000">
                <a:solidFill>
                  <a:schemeClr val="tx1"/>
                </a:solidFill>
                <a:latin typeface="Times New Roman" charset="0"/>
                <a:ea typeface="仿宋_GB2312" charset="0"/>
              </a:defRPr>
            </a:lvl3pPr>
            <a:lvl4pPr marL="1600200" indent="-228600">
              <a:defRPr kumimoji="1" sz="2000">
                <a:solidFill>
                  <a:schemeClr val="tx1"/>
                </a:solidFill>
                <a:latin typeface="Times New Roman" charset="0"/>
                <a:ea typeface="仿宋_GB2312" charset="0"/>
              </a:defRPr>
            </a:lvl4pPr>
            <a:lvl5pPr marL="2057400" indent="-228600">
              <a:defRPr kumimoji="1" sz="2000">
                <a:solidFill>
                  <a:schemeClr val="tx1"/>
                </a:solidFill>
                <a:latin typeface="Times New Roman" charset="0"/>
                <a:ea typeface="仿宋_GB2312" charset="0"/>
              </a:defRPr>
            </a:lvl5pPr>
            <a:lvl6pPr marL="2514600" indent="-228600" algn="ctr" eaLnBrk="0" fontAlgn="base" hangingPunct="0">
              <a:spcBef>
                <a:spcPct val="50000"/>
              </a:spcBef>
              <a:spcAft>
                <a:spcPct val="0"/>
              </a:spcAft>
              <a:defRPr kumimoji="1" sz="2000">
                <a:solidFill>
                  <a:schemeClr val="tx1"/>
                </a:solidFill>
                <a:latin typeface="Times New Roman" charset="0"/>
                <a:ea typeface="仿宋_GB2312" charset="0"/>
              </a:defRPr>
            </a:lvl6pPr>
            <a:lvl7pPr marL="2971800" indent="-228600" algn="ctr" eaLnBrk="0" fontAlgn="base" hangingPunct="0">
              <a:spcBef>
                <a:spcPct val="50000"/>
              </a:spcBef>
              <a:spcAft>
                <a:spcPct val="0"/>
              </a:spcAft>
              <a:defRPr kumimoji="1" sz="2000">
                <a:solidFill>
                  <a:schemeClr val="tx1"/>
                </a:solidFill>
                <a:latin typeface="Times New Roman" charset="0"/>
                <a:ea typeface="仿宋_GB2312" charset="0"/>
              </a:defRPr>
            </a:lvl7pPr>
            <a:lvl8pPr marL="3429000" indent="-228600" algn="ctr" eaLnBrk="0" fontAlgn="base" hangingPunct="0">
              <a:spcBef>
                <a:spcPct val="50000"/>
              </a:spcBef>
              <a:spcAft>
                <a:spcPct val="0"/>
              </a:spcAft>
              <a:defRPr kumimoji="1" sz="2000">
                <a:solidFill>
                  <a:schemeClr val="tx1"/>
                </a:solidFill>
                <a:latin typeface="Times New Roman" charset="0"/>
                <a:ea typeface="仿宋_GB2312" charset="0"/>
              </a:defRPr>
            </a:lvl8pPr>
            <a:lvl9pPr marL="3886200" indent="-228600" algn="ctr" eaLnBrk="0" fontAlgn="base" hangingPunct="0">
              <a:spcBef>
                <a:spcPct val="50000"/>
              </a:spcBef>
              <a:spcAft>
                <a:spcPct val="0"/>
              </a:spcAft>
              <a:defRPr kumimoji="1" sz="2000">
                <a:solidFill>
                  <a:schemeClr val="tx1"/>
                </a:solidFill>
                <a:latin typeface="Times New Roman" charset="0"/>
                <a:ea typeface="仿宋_GB2312" charset="0"/>
              </a:defRPr>
            </a:lvl9pPr>
          </a:lstStyle>
          <a:p>
            <a:endParaRPr kumimoji="0" lang="en-US" altLang="en-US"/>
          </a:p>
        </p:txBody>
      </p:sp>
      <p:sp>
        <p:nvSpPr>
          <p:cNvPr id="3" name="灯片编号占位符 2">
            <a:extLst>
              <a:ext uri="{FF2B5EF4-FFF2-40B4-BE49-F238E27FC236}">
                <a16:creationId xmlns:a16="http://schemas.microsoft.com/office/drawing/2014/main" id="{D6A8AC4C-9AB9-4446-8935-0A3AD20AC9D3}"/>
              </a:ext>
            </a:extLst>
          </p:cNvPr>
          <p:cNvSpPr>
            <a:spLocks noGrp="1"/>
          </p:cNvSpPr>
          <p:nvPr>
            <p:ph type="sldNum" sz="quarter" idx="12"/>
          </p:nvPr>
        </p:nvSpPr>
        <p:spPr/>
        <p:txBody>
          <a:bodyPr/>
          <a:lstStyle/>
          <a:p>
            <a:pPr>
              <a:defRPr/>
            </a:pPr>
            <a:fld id="{BFD7BE51-03DD-4CCA-8227-D775462981B4}" type="slidenum">
              <a:rPr lang="en-US" altLang="zh-CN" smtClean="0"/>
              <a:pPr>
                <a:defRPr/>
              </a:pPr>
              <a:t>19</a:t>
            </a:fld>
            <a:endParaRPr lang="en-US" altLang="zh-CN"/>
          </a:p>
        </p:txBody>
      </p:sp>
    </p:spTree>
    <p:extLst>
      <p:ext uri="{BB962C8B-B14F-4D97-AF65-F5344CB8AC3E}">
        <p14:creationId xmlns:p14="http://schemas.microsoft.com/office/powerpoint/2010/main" val="402474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自我介绍</a:t>
            </a:r>
          </a:p>
        </p:txBody>
      </p:sp>
      <p:sp>
        <p:nvSpPr>
          <p:cNvPr id="3" name="内容占位符 2"/>
          <p:cNvSpPr>
            <a:spLocks noGrp="1"/>
          </p:cNvSpPr>
          <p:nvPr>
            <p:ph idx="1"/>
          </p:nvPr>
        </p:nvSpPr>
        <p:spPr/>
        <p:txBody>
          <a:bodyPr/>
          <a:lstStyle/>
          <a:p>
            <a:r>
              <a:rPr kumimoji="1" lang="zh-CN" altLang="en-US" dirty="0"/>
              <a:t>刘知远，自然语言处理与社会人文计算实验室</a:t>
            </a:r>
            <a:endParaRPr kumimoji="1" lang="en-US" altLang="zh-CN" dirty="0"/>
          </a:p>
          <a:p>
            <a:r>
              <a:rPr kumimoji="1" lang="zh-CN" altLang="en-US" dirty="0"/>
              <a:t>邮件：</a:t>
            </a:r>
            <a:r>
              <a:rPr kumimoji="1" lang="en-US" altLang="zh-CN" dirty="0">
                <a:hlinkClick r:id="rId2"/>
              </a:rPr>
              <a:t>liuzy@tsinghua.edu.cn</a:t>
            </a:r>
            <a:endParaRPr kumimoji="1" lang="en-US" altLang="zh-CN" dirty="0"/>
          </a:p>
          <a:p>
            <a:r>
              <a:rPr kumimoji="1" lang="zh-CN" altLang="en-US" dirty="0"/>
              <a:t>电话：</a:t>
            </a:r>
            <a:r>
              <a:rPr kumimoji="1" lang="en-US" altLang="zh-CN" dirty="0"/>
              <a:t>138</a:t>
            </a:r>
            <a:r>
              <a:rPr kumimoji="1" lang="zh-CN" altLang="en-US" dirty="0"/>
              <a:t> </a:t>
            </a:r>
            <a:r>
              <a:rPr kumimoji="1" lang="en-US" altLang="zh-CN" dirty="0"/>
              <a:t>1032</a:t>
            </a:r>
            <a:r>
              <a:rPr kumimoji="1" lang="zh-CN" altLang="en-US" dirty="0"/>
              <a:t> </a:t>
            </a:r>
            <a:r>
              <a:rPr kumimoji="1" lang="en-US" altLang="zh-CN" dirty="0"/>
              <a:t>5978</a:t>
            </a:r>
          </a:p>
          <a:p>
            <a:r>
              <a:rPr kumimoji="1" lang="zh-CN" altLang="en-US" dirty="0"/>
              <a:t>主页：</a:t>
            </a:r>
            <a:r>
              <a:rPr kumimoji="1" lang="en-US" altLang="zh-CN" sz="2400" dirty="0">
                <a:hlinkClick r:id="rId3"/>
              </a:rPr>
              <a:t>https://nlp.csai.tsinghua.edu.cn/~lzy/</a:t>
            </a:r>
            <a:endParaRPr kumimoji="1" lang="en-US" altLang="zh-CN" dirty="0"/>
          </a:p>
          <a:p>
            <a:r>
              <a:rPr kumimoji="1" lang="zh-CN" altLang="en-US" dirty="0"/>
              <a:t>办公室：</a:t>
            </a:r>
            <a:r>
              <a:rPr kumimoji="1" lang="en-US" altLang="zh-CN" dirty="0"/>
              <a:t>FIT</a:t>
            </a:r>
            <a:r>
              <a:rPr kumimoji="1" lang="zh-CN" altLang="en-US" dirty="0"/>
              <a:t> </a:t>
            </a:r>
            <a:r>
              <a:rPr kumimoji="1" lang="en-US" altLang="zh-CN" dirty="0"/>
              <a:t>4-506</a:t>
            </a:r>
          </a:p>
          <a:p>
            <a:r>
              <a:rPr kumimoji="1" lang="zh-CN" altLang="en-US" dirty="0"/>
              <a:t>研究方向：</a:t>
            </a:r>
            <a:endParaRPr kumimoji="1" lang="en-US" altLang="zh-CN" dirty="0"/>
          </a:p>
          <a:p>
            <a:pPr lvl="1"/>
            <a:r>
              <a:rPr kumimoji="1" lang="en-US" altLang="zh-CN" dirty="0"/>
              <a:t>Large</a:t>
            </a:r>
            <a:r>
              <a:rPr kumimoji="1" lang="zh-CN" altLang="en-US" dirty="0"/>
              <a:t> </a:t>
            </a:r>
            <a:r>
              <a:rPr kumimoji="1" lang="en-US" altLang="zh-CN" dirty="0"/>
              <a:t>Language</a:t>
            </a:r>
            <a:r>
              <a:rPr kumimoji="1" lang="zh-CN" altLang="en-US" dirty="0"/>
              <a:t> </a:t>
            </a:r>
            <a:r>
              <a:rPr kumimoji="1" lang="en-US" altLang="zh-CN" dirty="0"/>
              <a:t>Models</a:t>
            </a:r>
          </a:p>
          <a:p>
            <a:pPr lvl="1"/>
            <a:r>
              <a:rPr kumimoji="1" lang="en-US" altLang="zh-CN" dirty="0"/>
              <a:t>Natural</a:t>
            </a:r>
            <a:r>
              <a:rPr kumimoji="1" lang="zh-CN" altLang="en-US" dirty="0"/>
              <a:t> </a:t>
            </a:r>
            <a:r>
              <a:rPr kumimoji="1" lang="en-US" altLang="zh-CN" dirty="0"/>
              <a:t>language</a:t>
            </a:r>
            <a:r>
              <a:rPr kumimoji="1" lang="zh-CN" altLang="en-US" dirty="0"/>
              <a:t> </a:t>
            </a:r>
            <a:r>
              <a:rPr kumimoji="1" lang="en-US" altLang="zh-CN" dirty="0"/>
              <a:t>processing</a:t>
            </a:r>
          </a:p>
          <a:p>
            <a:pPr lvl="1"/>
            <a:r>
              <a:rPr kumimoji="1" lang="en-US" altLang="zh-CN" dirty="0"/>
              <a:t>Knowledge</a:t>
            </a:r>
            <a:r>
              <a:rPr kumimoji="1" lang="zh-CN" altLang="en-US" dirty="0"/>
              <a:t> </a:t>
            </a:r>
            <a:r>
              <a:rPr kumimoji="1" lang="en-US" altLang="zh-CN" dirty="0"/>
              <a:t>graphs</a:t>
            </a:r>
          </a:p>
          <a:p>
            <a:pPr lvl="1"/>
            <a:r>
              <a:rPr kumimoji="1" lang="en-US" altLang="zh-CN" dirty="0"/>
              <a:t>Social</a:t>
            </a:r>
            <a:r>
              <a:rPr kumimoji="1" lang="zh-CN" altLang="en-US" dirty="0"/>
              <a:t> </a:t>
            </a:r>
            <a:r>
              <a:rPr kumimoji="1" lang="en-US" altLang="zh-CN" dirty="0"/>
              <a:t>computing</a:t>
            </a:r>
          </a:p>
        </p:txBody>
      </p:sp>
      <p:sp>
        <p:nvSpPr>
          <p:cNvPr id="4" name="灯片编号占位符 3">
            <a:extLst>
              <a:ext uri="{FF2B5EF4-FFF2-40B4-BE49-F238E27FC236}">
                <a16:creationId xmlns:a16="http://schemas.microsoft.com/office/drawing/2014/main" id="{F0D4D95E-C8B9-524F-8F9D-85288C06B5A5}"/>
              </a:ext>
            </a:extLst>
          </p:cNvPr>
          <p:cNvSpPr>
            <a:spLocks noGrp="1"/>
          </p:cNvSpPr>
          <p:nvPr>
            <p:ph type="sldNum" sz="quarter" idx="12"/>
          </p:nvPr>
        </p:nvSpPr>
        <p:spPr/>
        <p:txBody>
          <a:bodyPr/>
          <a:lstStyle/>
          <a:p>
            <a:pPr>
              <a:defRPr/>
            </a:pPr>
            <a:fld id="{BFD7BE51-03DD-4CCA-8227-D775462981B4}" type="slidenum">
              <a:rPr lang="en-US" altLang="zh-CN" smtClean="0"/>
              <a:pPr>
                <a:defRPr/>
              </a:pPr>
              <a:t>2</a:t>
            </a:fld>
            <a:endParaRPr lang="en-US" altLang="zh-CN"/>
          </a:p>
        </p:txBody>
      </p:sp>
    </p:spTree>
    <p:extLst>
      <p:ext uri="{BB962C8B-B14F-4D97-AF65-F5344CB8AC3E}">
        <p14:creationId xmlns:p14="http://schemas.microsoft.com/office/powerpoint/2010/main" val="26445468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nSpc>
                <a:spcPct val="150000"/>
              </a:lnSpc>
            </a:pPr>
            <a:r>
              <a:rPr lang="zh-CN" altLang="en-US" dirty="0">
                <a:solidFill>
                  <a:srgbClr val="FF0000"/>
                </a:solidFill>
                <a:latin typeface="DFKai-SB" charset="0"/>
              </a:rPr>
              <a:t>面向对象方法强调的基本原则</a:t>
            </a:r>
            <a:endParaRPr lang="en-US" altLang="ja-JP" dirty="0">
              <a:latin typeface="DFKai-SB" charset="0"/>
            </a:endParaRPr>
          </a:p>
          <a:p>
            <a:pPr lvl="1">
              <a:lnSpc>
                <a:spcPct val="150000"/>
              </a:lnSpc>
            </a:pPr>
            <a:r>
              <a:rPr lang="zh-CN" altLang="en-US" dirty="0">
                <a:latin typeface="DFKai-SB" charset="0"/>
              </a:rPr>
              <a:t>人类在认识世界的历史进程中所形成的</a:t>
            </a:r>
            <a:r>
              <a:rPr lang="zh-CN" altLang="en-US" dirty="0">
                <a:solidFill>
                  <a:srgbClr val="FF0000"/>
                </a:solidFill>
                <a:latin typeface="DFKai-SB" charset="0"/>
              </a:rPr>
              <a:t>普遍有效的思维方法</a:t>
            </a:r>
            <a:r>
              <a:rPr lang="zh-CN" altLang="en-US" dirty="0">
                <a:latin typeface="DFKai-SB" charset="0"/>
              </a:rPr>
              <a:t>，在软件开发中也应该是适用的。</a:t>
            </a:r>
          </a:p>
          <a:p>
            <a:pPr lvl="1">
              <a:lnSpc>
                <a:spcPct val="150000"/>
              </a:lnSpc>
            </a:pPr>
            <a:r>
              <a:rPr lang="zh-CN" altLang="en-US" dirty="0">
                <a:latin typeface="DFKai-SB" charset="0"/>
              </a:rPr>
              <a:t>人们在日常生活中</a:t>
            </a:r>
            <a:r>
              <a:rPr lang="zh-CN" altLang="en-US" dirty="0">
                <a:solidFill>
                  <a:srgbClr val="FF0000"/>
                </a:solidFill>
                <a:latin typeface="DFKai-SB" charset="0"/>
              </a:rPr>
              <a:t>习惯的思维方式和表达方式</a:t>
            </a:r>
            <a:r>
              <a:rPr lang="zh-CN" altLang="en-US" dirty="0">
                <a:latin typeface="DFKai-SB" charset="0"/>
              </a:rPr>
              <a:t>，也应在软件开发中尽量采用。</a:t>
            </a:r>
            <a:endParaRPr lang="en-US" altLang="zh-CN" dirty="0">
              <a:latin typeface="DFKai-SB" charset="0"/>
            </a:endParaRPr>
          </a:p>
          <a:p>
            <a:pPr lvl="2">
              <a:lnSpc>
                <a:spcPct val="150000"/>
              </a:lnSpc>
            </a:pPr>
            <a:r>
              <a:rPr lang="zh-CN" altLang="en-US" dirty="0">
                <a:latin typeface="DFKai-SB" charset="0"/>
              </a:rPr>
              <a:t>反直觉、反常识</a:t>
            </a:r>
            <a:r>
              <a:rPr lang="en-US" altLang="zh-CN" dirty="0">
                <a:latin typeface="DFKai-SB" charset="0"/>
              </a:rPr>
              <a:t>?</a:t>
            </a:r>
            <a:r>
              <a:rPr lang="zh-CN" altLang="en-US" dirty="0">
                <a:latin typeface="DFKai-SB" charset="0"/>
              </a:rPr>
              <a:t> </a:t>
            </a:r>
            <a:r>
              <a:rPr lang="en-US" altLang="zh-CN" dirty="0">
                <a:latin typeface="DFKai-SB" charset="0"/>
              </a:rPr>
              <a:t>(</a:t>
            </a:r>
            <a:r>
              <a:rPr lang="en-US" altLang="zh-CN" b="1" dirty="0">
                <a:latin typeface="DFKai-SB" charset="0"/>
              </a:rPr>
              <a:t>counterfactual</a:t>
            </a:r>
            <a:r>
              <a:rPr lang="en-US" altLang="zh-CN" dirty="0">
                <a:latin typeface="DFKai-SB" charset="0"/>
              </a:rPr>
              <a:t>)</a:t>
            </a:r>
            <a:endParaRPr lang="en-US" altLang="ja-JP" dirty="0">
              <a:latin typeface="DFKai-SB" charset="0"/>
            </a:endParaRPr>
          </a:p>
          <a:p>
            <a:pPr>
              <a:lnSpc>
                <a:spcPct val="150000"/>
              </a:lnSpc>
              <a:buFontTx/>
              <a:buNone/>
            </a:pPr>
            <a:endParaRPr lang="en-US" altLang="en-US" dirty="0">
              <a:latin typeface="DFKai-SB" charset="0"/>
            </a:endParaRPr>
          </a:p>
        </p:txBody>
      </p:sp>
      <p:sp>
        <p:nvSpPr>
          <p:cNvPr id="31746" name="Title 1"/>
          <p:cNvSpPr>
            <a:spLocks noGrp="1"/>
          </p:cNvSpPr>
          <p:nvPr>
            <p:ph type="title"/>
          </p:nvPr>
        </p:nvSpPr>
        <p:spPr/>
        <p:txBody>
          <a:bodyPr/>
          <a:lstStyle/>
          <a:p>
            <a:r>
              <a:rPr lang="zh-TW" altLang="en-US"/>
              <a:t>语言与思维</a:t>
            </a:r>
            <a:r>
              <a:rPr lang="zh-CN" altLang="en-US"/>
              <a:t>（</a:t>
            </a:r>
            <a:r>
              <a:rPr lang="en-US" altLang="zh-CN"/>
              <a:t>3</a:t>
            </a:r>
            <a:r>
              <a:rPr lang="zh-CN" altLang="en-US"/>
              <a:t>）</a:t>
            </a:r>
            <a:endParaRPr lang="en-US" altLang="en-US"/>
          </a:p>
        </p:txBody>
      </p:sp>
      <p:sp>
        <p:nvSpPr>
          <p:cNvPr id="2" name="灯片编号占位符 1">
            <a:extLst>
              <a:ext uri="{FF2B5EF4-FFF2-40B4-BE49-F238E27FC236}">
                <a16:creationId xmlns:a16="http://schemas.microsoft.com/office/drawing/2014/main" id="{3DDC1AD5-9B23-CA48-8711-1AFCC38DD132}"/>
              </a:ext>
            </a:extLst>
          </p:cNvPr>
          <p:cNvSpPr>
            <a:spLocks noGrp="1"/>
          </p:cNvSpPr>
          <p:nvPr>
            <p:ph type="sldNum" sz="quarter" idx="12"/>
          </p:nvPr>
        </p:nvSpPr>
        <p:spPr/>
        <p:txBody>
          <a:bodyPr/>
          <a:lstStyle/>
          <a:p>
            <a:pPr>
              <a:defRPr/>
            </a:pPr>
            <a:fld id="{BFD7BE51-03DD-4CCA-8227-D775462981B4}" type="slidenum">
              <a:rPr lang="en-US" altLang="zh-CN" smtClean="0"/>
              <a:pPr>
                <a:defRPr/>
              </a:pPr>
              <a:t>20</a:t>
            </a:fld>
            <a:endParaRPr lang="en-US" altLang="zh-CN"/>
          </a:p>
        </p:txBody>
      </p:sp>
    </p:spTree>
    <p:extLst>
      <p:ext uri="{BB962C8B-B14F-4D97-AF65-F5344CB8AC3E}">
        <p14:creationId xmlns:p14="http://schemas.microsoft.com/office/powerpoint/2010/main" val="156540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179512" y="116632"/>
            <a:ext cx="8640960" cy="1325563"/>
          </a:xfrm>
        </p:spPr>
        <p:txBody>
          <a:bodyPr/>
          <a:lstStyle/>
          <a:p>
            <a:r>
              <a:rPr lang="zh-CN" altLang="en-US"/>
              <a:t>语言与思维（</a:t>
            </a:r>
            <a:r>
              <a:rPr lang="en-US" altLang="zh-CN"/>
              <a:t>4</a:t>
            </a:r>
            <a:r>
              <a:rPr lang="zh-CN" altLang="en-US"/>
              <a:t>） </a:t>
            </a:r>
            <a:r>
              <a:rPr lang="zh-TW" altLang="en-US" sz="3200">
                <a:solidFill>
                  <a:srgbClr val="003366"/>
                </a:solidFill>
              </a:rPr>
              <a:t>什么是“对象”？</a:t>
            </a:r>
            <a:endParaRPr lang="en-US" altLang="en-US">
              <a:solidFill>
                <a:srgbClr val="003366"/>
              </a:solidFill>
            </a:endParaRPr>
          </a:p>
        </p:txBody>
      </p:sp>
      <p:sp>
        <p:nvSpPr>
          <p:cNvPr id="37891" name="Content Placeholder 2"/>
          <p:cNvSpPr>
            <a:spLocks noGrp="1"/>
          </p:cNvSpPr>
          <p:nvPr>
            <p:ph idx="1"/>
          </p:nvPr>
        </p:nvSpPr>
        <p:spPr>
          <a:xfrm>
            <a:off x="684213" y="1412776"/>
            <a:ext cx="7772400" cy="5184576"/>
          </a:xfrm>
        </p:spPr>
        <p:txBody>
          <a:bodyPr/>
          <a:lstStyle/>
          <a:p>
            <a:pPr>
              <a:lnSpc>
                <a:spcPct val="120000"/>
              </a:lnSpc>
            </a:pPr>
            <a:r>
              <a:rPr lang="zh-TW" altLang="en-US" sz="2800" dirty="0"/>
              <a:t>例子（春联）：一元复始，万</a:t>
            </a:r>
            <a:r>
              <a:rPr lang="zh-TW" altLang="en-US" sz="2800" b="1" u="sng" dirty="0">
                <a:solidFill>
                  <a:srgbClr val="008000"/>
                </a:solidFill>
              </a:rPr>
              <a:t>象</a:t>
            </a:r>
            <a:r>
              <a:rPr lang="zh-TW" altLang="en-US" sz="2800" dirty="0"/>
              <a:t>更新。</a:t>
            </a:r>
            <a:endParaRPr lang="en-US" altLang="zh-CN" sz="2800" dirty="0"/>
          </a:p>
          <a:p>
            <a:pPr>
              <a:lnSpc>
                <a:spcPct val="120000"/>
              </a:lnSpc>
            </a:pPr>
            <a:r>
              <a:rPr lang="zh-CN" altLang="en-US" sz="2800" b="1" dirty="0">
                <a:solidFill>
                  <a:srgbClr val="FF0000"/>
                </a:solidFill>
              </a:rPr>
              <a:t>对象是对现实世界中实际事物的一种抽象描述，它可以是有形的实体，也可以是无形的概念。</a:t>
            </a:r>
            <a:endParaRPr lang="en-US" altLang="ja-JP" sz="2800" b="1" dirty="0">
              <a:solidFill>
                <a:srgbClr val="FF0000"/>
              </a:solidFill>
            </a:endParaRPr>
          </a:p>
          <a:p>
            <a:pPr>
              <a:lnSpc>
                <a:spcPct val="120000"/>
              </a:lnSpc>
            </a:pPr>
            <a:r>
              <a:rPr lang="zh-CN" altLang="en-US" sz="2800" dirty="0"/>
              <a:t>对象是构成世界的一个独立单位，它具有自己的静态特征和动态特征。</a:t>
            </a:r>
            <a:endParaRPr lang="en-US" altLang="zh-CN" sz="2800" dirty="0"/>
          </a:p>
          <a:p>
            <a:pPr lvl="1">
              <a:lnSpc>
                <a:spcPct val="120000"/>
              </a:lnSpc>
            </a:pPr>
            <a:r>
              <a:rPr lang="zh-CN" altLang="en-US" sz="2400" b="1" dirty="0"/>
              <a:t>静态特征</a:t>
            </a:r>
            <a:r>
              <a:rPr lang="zh-TW" altLang="en-US" sz="2400" dirty="0"/>
              <a:t>：</a:t>
            </a:r>
            <a:r>
              <a:rPr lang="zh-CN" altLang="en-US" sz="2400" dirty="0"/>
              <a:t>可以用某种数据来描述的特征</a:t>
            </a:r>
            <a:endParaRPr lang="en-US" altLang="zh-CN" sz="2400" dirty="0"/>
          </a:p>
          <a:p>
            <a:pPr lvl="1">
              <a:lnSpc>
                <a:spcPct val="120000"/>
              </a:lnSpc>
            </a:pPr>
            <a:r>
              <a:rPr lang="zh-CN" altLang="en-US" sz="2400" b="1" dirty="0"/>
              <a:t>动态特征</a:t>
            </a:r>
            <a:r>
              <a:rPr lang="zh-TW" altLang="en-US" sz="2400" dirty="0"/>
              <a:t>：</a:t>
            </a:r>
            <a:r>
              <a:rPr lang="zh-CN" altLang="en-US" sz="2400" dirty="0"/>
              <a:t>对象所表现的行为或所具有的功能</a:t>
            </a:r>
            <a:endParaRPr lang="en-US" altLang="ja-JP" sz="2400" dirty="0"/>
          </a:p>
          <a:p>
            <a:pPr>
              <a:lnSpc>
                <a:spcPct val="120000"/>
              </a:lnSpc>
            </a:pPr>
            <a:r>
              <a:rPr lang="zh-CN" altLang="en-US" sz="2800" dirty="0"/>
              <a:t>对象由</a:t>
            </a:r>
            <a:r>
              <a:rPr lang="zh-CN" altLang="en-US" sz="2800" dirty="0">
                <a:solidFill>
                  <a:srgbClr val="FF0000"/>
                </a:solidFill>
              </a:rPr>
              <a:t>一组属性</a:t>
            </a:r>
            <a:r>
              <a:rPr lang="zh-CN" altLang="en-US" sz="2800" dirty="0"/>
              <a:t>和对</a:t>
            </a:r>
            <a:r>
              <a:rPr lang="zh-CN" altLang="en-US" sz="2800" dirty="0">
                <a:solidFill>
                  <a:srgbClr val="FF0000"/>
                </a:solidFill>
              </a:rPr>
              <a:t>这组属性进行操作</a:t>
            </a:r>
            <a:r>
              <a:rPr lang="zh-CN" altLang="en-US" sz="2800" dirty="0"/>
              <a:t>的一组服务构成，是</a:t>
            </a:r>
            <a:r>
              <a:rPr lang="zh-CN" altLang="en-US" sz="2800" b="1" u="sng" dirty="0">
                <a:solidFill>
                  <a:srgbClr val="008000"/>
                </a:solidFill>
              </a:rPr>
              <a:t>属性和服务</a:t>
            </a:r>
            <a:r>
              <a:rPr lang="zh-CN" altLang="en-US" sz="2800" dirty="0"/>
              <a:t>的结合体。</a:t>
            </a:r>
            <a:endParaRPr lang="en-US" altLang="en-US" sz="2800" dirty="0"/>
          </a:p>
        </p:txBody>
      </p:sp>
      <p:sp>
        <p:nvSpPr>
          <p:cNvPr id="2" name="灯片编号占位符 1">
            <a:extLst>
              <a:ext uri="{FF2B5EF4-FFF2-40B4-BE49-F238E27FC236}">
                <a16:creationId xmlns:a16="http://schemas.microsoft.com/office/drawing/2014/main" id="{1142A7CC-7011-2443-AE1C-214ADB35F6BA}"/>
              </a:ext>
            </a:extLst>
          </p:cNvPr>
          <p:cNvSpPr>
            <a:spLocks noGrp="1"/>
          </p:cNvSpPr>
          <p:nvPr>
            <p:ph type="sldNum" sz="quarter" idx="12"/>
          </p:nvPr>
        </p:nvSpPr>
        <p:spPr/>
        <p:txBody>
          <a:bodyPr/>
          <a:lstStyle/>
          <a:p>
            <a:pPr>
              <a:defRPr/>
            </a:pPr>
            <a:fld id="{BFD7BE51-03DD-4CCA-8227-D775462981B4}" type="slidenum">
              <a:rPr lang="en-US" altLang="zh-CN" smtClean="0"/>
              <a:pPr>
                <a:defRPr/>
              </a:pPr>
              <a:t>21</a:t>
            </a:fld>
            <a:endParaRPr lang="en-US" altLang="zh-CN"/>
          </a:p>
        </p:txBody>
      </p:sp>
    </p:spTree>
    <p:extLst>
      <p:ext uri="{BB962C8B-B14F-4D97-AF65-F5344CB8AC3E}">
        <p14:creationId xmlns:p14="http://schemas.microsoft.com/office/powerpoint/2010/main" val="19604632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7891">
                                            <p:txEl>
                                              <p:pRg st="0" end="0"/>
                                            </p:txEl>
                                          </p:spTgt>
                                        </p:tgtEl>
                                        <p:attrNameLst>
                                          <p:attrName>style.visibility</p:attrName>
                                        </p:attrNameLst>
                                      </p:cBhvr>
                                      <p:to>
                                        <p:strVal val="visible"/>
                                      </p:to>
                                    </p:set>
                                    <p:anim calcmode="lin" valueType="num">
                                      <p:cBhvr additive="base">
                                        <p:cTn id="7" dur="500" fill="hold"/>
                                        <p:tgtEl>
                                          <p:spTgt spid="3789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789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7891">
                                            <p:txEl>
                                              <p:pRg st="1" end="1"/>
                                            </p:txEl>
                                          </p:spTgt>
                                        </p:tgtEl>
                                        <p:attrNameLst>
                                          <p:attrName>style.visibility</p:attrName>
                                        </p:attrNameLst>
                                      </p:cBhvr>
                                      <p:to>
                                        <p:strVal val="visible"/>
                                      </p:to>
                                    </p:set>
                                    <p:anim calcmode="lin" valueType="num">
                                      <p:cBhvr additive="base">
                                        <p:cTn id="13" dur="500" fill="hold"/>
                                        <p:tgtEl>
                                          <p:spTgt spid="37891">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789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7891">
                                            <p:txEl>
                                              <p:pRg st="2" end="2"/>
                                            </p:txEl>
                                          </p:spTgt>
                                        </p:tgtEl>
                                        <p:attrNameLst>
                                          <p:attrName>style.visibility</p:attrName>
                                        </p:attrNameLst>
                                      </p:cBhvr>
                                      <p:to>
                                        <p:strVal val="visible"/>
                                      </p:to>
                                    </p:set>
                                    <p:anim calcmode="lin" valueType="num">
                                      <p:cBhvr additive="base">
                                        <p:cTn id="19" dur="500" fill="hold"/>
                                        <p:tgtEl>
                                          <p:spTgt spid="37891">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7891">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7891">
                                            <p:txEl>
                                              <p:pRg st="3" end="3"/>
                                            </p:txEl>
                                          </p:spTgt>
                                        </p:tgtEl>
                                        <p:attrNameLst>
                                          <p:attrName>style.visibility</p:attrName>
                                        </p:attrNameLst>
                                      </p:cBhvr>
                                      <p:to>
                                        <p:strVal val="visible"/>
                                      </p:to>
                                    </p:set>
                                    <p:anim calcmode="lin" valueType="num">
                                      <p:cBhvr additive="base">
                                        <p:cTn id="23" dur="500" fill="hold"/>
                                        <p:tgtEl>
                                          <p:spTgt spid="37891">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7891">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7891">
                                            <p:txEl>
                                              <p:pRg st="4" end="4"/>
                                            </p:txEl>
                                          </p:spTgt>
                                        </p:tgtEl>
                                        <p:attrNameLst>
                                          <p:attrName>style.visibility</p:attrName>
                                        </p:attrNameLst>
                                      </p:cBhvr>
                                      <p:to>
                                        <p:strVal val="visible"/>
                                      </p:to>
                                    </p:set>
                                    <p:anim calcmode="lin" valueType="num">
                                      <p:cBhvr additive="base">
                                        <p:cTn id="27" dur="500" fill="hold"/>
                                        <p:tgtEl>
                                          <p:spTgt spid="37891">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7891">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7891">
                                            <p:txEl>
                                              <p:pRg st="5" end="5"/>
                                            </p:txEl>
                                          </p:spTgt>
                                        </p:tgtEl>
                                        <p:attrNameLst>
                                          <p:attrName>style.visibility</p:attrName>
                                        </p:attrNameLst>
                                      </p:cBhvr>
                                      <p:to>
                                        <p:strVal val="visible"/>
                                      </p:to>
                                    </p:set>
                                    <p:anim calcmode="lin" valueType="num">
                                      <p:cBhvr additive="base">
                                        <p:cTn id="33" dur="500" fill="hold"/>
                                        <p:tgtEl>
                                          <p:spTgt spid="37891">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7891">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1"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a:xfrm>
            <a:off x="179512" y="116632"/>
            <a:ext cx="8496944" cy="1325563"/>
          </a:xfrm>
        </p:spPr>
        <p:txBody>
          <a:bodyPr/>
          <a:lstStyle/>
          <a:p>
            <a:r>
              <a:rPr lang="zh-CN" altLang="en-US" dirty="0"/>
              <a:t>语言与思维（</a:t>
            </a:r>
            <a:r>
              <a:rPr lang="en-US" altLang="zh-CN" dirty="0"/>
              <a:t>5</a:t>
            </a:r>
            <a:r>
              <a:rPr lang="zh-CN" altLang="en-US" dirty="0"/>
              <a:t>） </a:t>
            </a:r>
            <a:r>
              <a:rPr lang="zh-TW" altLang="en-US" sz="3200" dirty="0">
                <a:solidFill>
                  <a:srgbClr val="003366"/>
                </a:solidFill>
              </a:rPr>
              <a:t>什么是“抽象”？</a:t>
            </a:r>
            <a:endParaRPr lang="en-US" altLang="en-US" dirty="0">
              <a:solidFill>
                <a:srgbClr val="003366"/>
              </a:solidFill>
            </a:endParaRPr>
          </a:p>
        </p:txBody>
      </p:sp>
      <p:sp>
        <p:nvSpPr>
          <p:cNvPr id="34818" name="Content Placeholder 2"/>
          <p:cNvSpPr>
            <a:spLocks noGrp="1"/>
          </p:cNvSpPr>
          <p:nvPr>
            <p:ph idx="1"/>
          </p:nvPr>
        </p:nvSpPr>
        <p:spPr>
          <a:xfrm>
            <a:off x="683568" y="1442195"/>
            <a:ext cx="7772400" cy="4939133"/>
          </a:xfrm>
        </p:spPr>
        <p:txBody>
          <a:bodyPr/>
          <a:lstStyle/>
          <a:p>
            <a:pPr>
              <a:lnSpc>
                <a:spcPct val="150000"/>
              </a:lnSpc>
            </a:pPr>
            <a:r>
              <a:rPr lang="zh-CN" altLang="en-US" dirty="0"/>
              <a:t>从许多事物中舍弃个别的、非本质性的特征，抽取</a:t>
            </a:r>
            <a:r>
              <a:rPr lang="zh-CN" altLang="en-US" dirty="0">
                <a:solidFill>
                  <a:srgbClr val="FF0000"/>
                </a:solidFill>
              </a:rPr>
              <a:t>共同的、本质性的特征</a:t>
            </a:r>
            <a:r>
              <a:rPr lang="zh-CN" altLang="en-US" dirty="0"/>
              <a:t>，就叫做抽象。</a:t>
            </a:r>
          </a:p>
          <a:p>
            <a:pPr>
              <a:lnSpc>
                <a:spcPct val="150000"/>
              </a:lnSpc>
            </a:pPr>
            <a:r>
              <a:rPr lang="zh-CN" altLang="en-US" dirty="0"/>
              <a:t>举例：什么是“鸟”</a:t>
            </a:r>
            <a:endParaRPr lang="en-US" altLang="zh-CN" dirty="0"/>
          </a:p>
          <a:p>
            <a:pPr lvl="1">
              <a:lnSpc>
                <a:spcPct val="150000"/>
              </a:lnSpc>
            </a:pPr>
            <a:r>
              <a:rPr lang="zh-CN" altLang="en-US" dirty="0"/>
              <a:t>会飞、有翅膀；有两腿</a:t>
            </a:r>
            <a:endParaRPr lang="en-US" altLang="zh-CN" dirty="0"/>
          </a:p>
          <a:p>
            <a:pPr lvl="2">
              <a:lnSpc>
                <a:spcPct val="150000"/>
              </a:lnSpc>
            </a:pPr>
            <a:r>
              <a:rPr lang="zh-CN" altLang="en-US" b="1" dirty="0"/>
              <a:t>鸵鸟是不是鸟？</a:t>
            </a:r>
            <a:endParaRPr lang="en-US" altLang="zh-CN" b="1" dirty="0"/>
          </a:p>
          <a:p>
            <a:pPr lvl="2">
              <a:lnSpc>
                <a:spcPct val="150000"/>
              </a:lnSpc>
            </a:pPr>
            <a:r>
              <a:rPr lang="zh-CN" altLang="en-US" b="1" dirty="0"/>
              <a:t>企鹅是不是鸟？</a:t>
            </a:r>
            <a:endParaRPr lang="en-US" altLang="zh-CN" b="1" dirty="0"/>
          </a:p>
          <a:p>
            <a:pPr lvl="1">
              <a:lnSpc>
                <a:spcPct val="150000"/>
              </a:lnSpc>
            </a:pPr>
            <a:r>
              <a:rPr lang="zh-CN" altLang="en-US" dirty="0"/>
              <a:t>生物学定义：“恒温动物，卵生</a:t>
            </a:r>
            <a:r>
              <a:rPr lang="en-US" altLang="zh-CN" dirty="0"/>
              <a:t>……</a:t>
            </a:r>
            <a:r>
              <a:rPr lang="zh-CN" altLang="en-US" dirty="0"/>
              <a:t> 前肢退化成翼，后肢有鳞状外皮，有四趾”</a:t>
            </a:r>
            <a:endParaRPr lang="en-US" altLang="zh-CN" dirty="0"/>
          </a:p>
        </p:txBody>
      </p:sp>
      <p:sp>
        <p:nvSpPr>
          <p:cNvPr id="2" name="灯片编号占位符 1">
            <a:extLst>
              <a:ext uri="{FF2B5EF4-FFF2-40B4-BE49-F238E27FC236}">
                <a16:creationId xmlns:a16="http://schemas.microsoft.com/office/drawing/2014/main" id="{D8103557-34AB-DE4A-B5FE-7C8F1E3894AA}"/>
              </a:ext>
            </a:extLst>
          </p:cNvPr>
          <p:cNvSpPr>
            <a:spLocks noGrp="1"/>
          </p:cNvSpPr>
          <p:nvPr>
            <p:ph type="sldNum" sz="quarter" idx="12"/>
          </p:nvPr>
        </p:nvSpPr>
        <p:spPr/>
        <p:txBody>
          <a:bodyPr/>
          <a:lstStyle/>
          <a:p>
            <a:pPr>
              <a:defRPr/>
            </a:pPr>
            <a:fld id="{BFD7BE51-03DD-4CCA-8227-D775462981B4}" type="slidenum">
              <a:rPr lang="en-US" altLang="zh-CN" smtClean="0"/>
              <a:pPr>
                <a:defRPr/>
              </a:pPr>
              <a:t>22</a:t>
            </a:fld>
            <a:endParaRPr lang="en-US" altLang="zh-CN"/>
          </a:p>
        </p:txBody>
      </p:sp>
    </p:spTree>
    <p:extLst>
      <p:ext uri="{BB962C8B-B14F-4D97-AF65-F5344CB8AC3E}">
        <p14:creationId xmlns:p14="http://schemas.microsoft.com/office/powerpoint/2010/main" val="6646670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a:xfrm>
            <a:off x="179512" y="116632"/>
            <a:ext cx="8496944" cy="1325563"/>
          </a:xfrm>
        </p:spPr>
        <p:txBody>
          <a:bodyPr/>
          <a:lstStyle/>
          <a:p>
            <a:r>
              <a:rPr lang="zh-CN" altLang="en-US" dirty="0"/>
              <a:t>语言与思维（</a:t>
            </a:r>
            <a:r>
              <a:rPr lang="en-US" altLang="zh-CN" dirty="0"/>
              <a:t>5</a:t>
            </a:r>
            <a:r>
              <a:rPr lang="zh-CN" altLang="en-US" dirty="0"/>
              <a:t>） </a:t>
            </a:r>
            <a:r>
              <a:rPr lang="zh-TW" altLang="en-US" sz="3200" dirty="0">
                <a:solidFill>
                  <a:srgbClr val="003366"/>
                </a:solidFill>
              </a:rPr>
              <a:t>什么是“抽象”？</a:t>
            </a:r>
            <a:endParaRPr lang="en-US" altLang="en-US" dirty="0">
              <a:solidFill>
                <a:srgbClr val="003366"/>
              </a:solidFill>
            </a:endParaRPr>
          </a:p>
        </p:txBody>
      </p:sp>
      <p:sp>
        <p:nvSpPr>
          <p:cNvPr id="34818" name="Content Placeholder 2"/>
          <p:cNvSpPr>
            <a:spLocks noGrp="1"/>
          </p:cNvSpPr>
          <p:nvPr>
            <p:ph idx="1"/>
          </p:nvPr>
        </p:nvSpPr>
        <p:spPr>
          <a:xfrm>
            <a:off x="683568" y="1442195"/>
            <a:ext cx="7772400" cy="4939133"/>
          </a:xfrm>
        </p:spPr>
        <p:txBody>
          <a:bodyPr/>
          <a:lstStyle/>
          <a:p>
            <a:pPr>
              <a:lnSpc>
                <a:spcPct val="150000"/>
              </a:lnSpc>
            </a:pPr>
            <a:r>
              <a:rPr lang="zh-CN" altLang="en-US" dirty="0"/>
              <a:t>从许多事物中舍弃个别的、非本质性的特征，抽取共同的、本质性的特征，就叫做抽象。</a:t>
            </a:r>
          </a:p>
          <a:p>
            <a:pPr>
              <a:lnSpc>
                <a:spcPct val="150000"/>
              </a:lnSpc>
            </a:pPr>
            <a:r>
              <a:rPr lang="zh-CN" altLang="en-US" dirty="0"/>
              <a:t>抽象</a:t>
            </a:r>
            <a:r>
              <a:rPr lang="zh-TW" altLang="en-US" dirty="0"/>
              <a:t>是形成概念的必要手段</a:t>
            </a:r>
            <a:r>
              <a:rPr lang="zh-CN" altLang="en-US" dirty="0"/>
              <a:t>：</a:t>
            </a:r>
            <a:endParaRPr lang="en-US" altLang="zh-TW" dirty="0"/>
          </a:p>
          <a:p>
            <a:pPr lvl="1">
              <a:lnSpc>
                <a:spcPct val="150000"/>
              </a:lnSpc>
            </a:pPr>
            <a:r>
              <a:rPr lang="zh-CN" altLang="en-US" b="1" dirty="0">
                <a:solidFill>
                  <a:srgbClr val="FF0000"/>
                </a:solidFill>
              </a:rPr>
              <a:t>过程抽象</a:t>
            </a:r>
            <a:r>
              <a:rPr lang="zh-TW" altLang="en-US" dirty="0"/>
              <a:t>：</a:t>
            </a:r>
            <a:r>
              <a:rPr lang="zh-CN" altLang="en-US" dirty="0"/>
              <a:t>任何一个完成确定功能的</a:t>
            </a:r>
            <a:r>
              <a:rPr lang="zh-CN" altLang="en-US" b="1" u="sng" dirty="0">
                <a:solidFill>
                  <a:srgbClr val="FF0000"/>
                </a:solidFill>
              </a:rPr>
              <a:t>操作序列</a:t>
            </a:r>
            <a:r>
              <a:rPr lang="zh-CN" altLang="en-US" dirty="0"/>
              <a:t>，其使用者都可以把它看作一个单一的实体。</a:t>
            </a:r>
            <a:endParaRPr lang="en-US" altLang="zh-CN" dirty="0"/>
          </a:p>
          <a:p>
            <a:pPr lvl="1">
              <a:lnSpc>
                <a:spcPct val="150000"/>
              </a:lnSpc>
            </a:pPr>
            <a:r>
              <a:rPr lang="zh-TW" altLang="en-US" b="1" dirty="0">
                <a:solidFill>
                  <a:srgbClr val="FF0000"/>
                </a:solidFill>
              </a:rPr>
              <a:t>数据抽象</a:t>
            </a:r>
            <a:r>
              <a:rPr lang="zh-TW" altLang="en-US" dirty="0"/>
              <a:t>：</a:t>
            </a:r>
            <a:r>
              <a:rPr lang="zh-CN" altLang="en-US" dirty="0"/>
              <a:t>根据施加于数据上的操作来定义</a:t>
            </a:r>
            <a:r>
              <a:rPr lang="zh-CN" altLang="en-US" b="1" u="sng" dirty="0">
                <a:solidFill>
                  <a:srgbClr val="FF0000"/>
                </a:solidFill>
              </a:rPr>
              <a:t>数据类型</a:t>
            </a:r>
            <a:r>
              <a:rPr lang="zh-CN" altLang="en-US" dirty="0"/>
              <a:t>，并限定数据的值只能由这些操作来修改和观察。</a:t>
            </a:r>
            <a:endParaRPr lang="en-US" altLang="ja-JP" dirty="0"/>
          </a:p>
          <a:p>
            <a:pPr lvl="1">
              <a:lnSpc>
                <a:spcPct val="150000"/>
              </a:lnSpc>
            </a:pPr>
            <a:endParaRPr lang="en-US" altLang="zh-CN" dirty="0"/>
          </a:p>
        </p:txBody>
      </p:sp>
      <p:sp>
        <p:nvSpPr>
          <p:cNvPr id="2" name="灯片编号占位符 1">
            <a:extLst>
              <a:ext uri="{FF2B5EF4-FFF2-40B4-BE49-F238E27FC236}">
                <a16:creationId xmlns:a16="http://schemas.microsoft.com/office/drawing/2014/main" id="{D8103557-34AB-DE4A-B5FE-7C8F1E3894AA}"/>
              </a:ext>
            </a:extLst>
          </p:cNvPr>
          <p:cNvSpPr>
            <a:spLocks noGrp="1"/>
          </p:cNvSpPr>
          <p:nvPr>
            <p:ph type="sldNum" sz="quarter" idx="12"/>
          </p:nvPr>
        </p:nvSpPr>
        <p:spPr/>
        <p:txBody>
          <a:bodyPr/>
          <a:lstStyle/>
          <a:p>
            <a:pPr>
              <a:defRPr/>
            </a:pPr>
            <a:fld id="{BFD7BE51-03DD-4CCA-8227-D775462981B4}" type="slidenum">
              <a:rPr lang="en-US" altLang="zh-CN" smtClean="0"/>
              <a:pPr>
                <a:defRPr/>
              </a:pPr>
              <a:t>23</a:t>
            </a:fld>
            <a:endParaRPr lang="en-US" altLang="zh-CN"/>
          </a:p>
        </p:txBody>
      </p:sp>
    </p:spTree>
    <p:extLst>
      <p:ext uri="{BB962C8B-B14F-4D97-AF65-F5344CB8AC3E}">
        <p14:creationId xmlns:p14="http://schemas.microsoft.com/office/powerpoint/2010/main" val="10743303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342" y="2060848"/>
            <a:ext cx="8848725" cy="151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99FF33"/>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16387" name="Title 1"/>
          <p:cNvSpPr>
            <a:spLocks noGrp="1"/>
          </p:cNvSpPr>
          <p:nvPr>
            <p:ph type="title"/>
          </p:nvPr>
        </p:nvSpPr>
        <p:spPr>
          <a:xfrm>
            <a:off x="198438" y="103981"/>
            <a:ext cx="8458200" cy="1462088"/>
          </a:xfrm>
        </p:spPr>
        <p:txBody>
          <a:bodyPr/>
          <a:lstStyle/>
          <a:p>
            <a:r>
              <a:rPr kumimoji="0" lang="zh-CN" altLang="en-US" dirty="0">
                <a:solidFill>
                  <a:srgbClr val="003366"/>
                </a:solidFill>
              </a:rPr>
              <a:t>举例：数据到底是什么？</a:t>
            </a:r>
            <a:br>
              <a:rPr kumimoji="0" lang="en-US" altLang="zh-CN" dirty="0">
                <a:solidFill>
                  <a:srgbClr val="003366"/>
                </a:solidFill>
              </a:rPr>
            </a:br>
            <a:r>
              <a:rPr kumimoji="0" lang="en-US" altLang="zh-CN" dirty="0">
                <a:solidFill>
                  <a:srgbClr val="003366"/>
                </a:solidFill>
              </a:rPr>
              <a:t>      </a:t>
            </a:r>
            <a:r>
              <a:rPr kumimoji="0" lang="en-US" altLang="zh-CN" sz="3600" dirty="0">
                <a:solidFill>
                  <a:srgbClr val="003366"/>
                </a:solidFill>
              </a:rPr>
              <a:t>—— </a:t>
            </a:r>
            <a:r>
              <a:rPr kumimoji="0" lang="zh-CN" altLang="en-US" sz="3600" dirty="0">
                <a:solidFill>
                  <a:srgbClr val="003366"/>
                </a:solidFill>
              </a:rPr>
              <a:t>数学家怎么说</a:t>
            </a:r>
            <a:r>
              <a:rPr kumimoji="0" lang="en-US" altLang="zh-CN" sz="3600" dirty="0">
                <a:solidFill>
                  <a:srgbClr val="003366"/>
                </a:solidFill>
              </a:rPr>
              <a:t>(1)…</a:t>
            </a:r>
            <a:endParaRPr kumimoji="0" lang="en-US" altLang="zh-CN" dirty="0">
              <a:solidFill>
                <a:srgbClr val="003366"/>
              </a:solidFill>
            </a:endParaRPr>
          </a:p>
        </p:txBody>
      </p:sp>
      <p:sp>
        <p:nvSpPr>
          <p:cNvPr id="16388" name="TextBox 5"/>
          <p:cNvSpPr txBox="1">
            <a:spLocks noChangeArrowheads="1"/>
          </p:cNvSpPr>
          <p:nvPr/>
        </p:nvSpPr>
        <p:spPr bwMode="auto">
          <a:xfrm>
            <a:off x="169342" y="3843611"/>
            <a:ext cx="8766175"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3200">
                <a:solidFill>
                  <a:srgbClr val="FFFF00"/>
                </a:solidFill>
                <a:latin typeface="Courier New" charset="0"/>
                <a:ea typeface="方正姚体" charset="0"/>
              </a:defRPr>
            </a:lvl1pPr>
            <a:lvl2pPr marL="742950" indent="-285750">
              <a:defRPr kumimoji="1" sz="3200">
                <a:solidFill>
                  <a:srgbClr val="FFFF00"/>
                </a:solidFill>
                <a:latin typeface="Courier New" charset="0"/>
                <a:ea typeface="方正姚体" charset="0"/>
              </a:defRPr>
            </a:lvl2pPr>
            <a:lvl3pPr marL="1143000" indent="-228600">
              <a:defRPr kumimoji="1" sz="3200">
                <a:solidFill>
                  <a:srgbClr val="FFFF00"/>
                </a:solidFill>
                <a:latin typeface="Courier New" charset="0"/>
                <a:ea typeface="方正姚体" charset="0"/>
              </a:defRPr>
            </a:lvl3pPr>
            <a:lvl4pPr marL="1600200" indent="-228600">
              <a:defRPr kumimoji="1" sz="3200">
                <a:solidFill>
                  <a:srgbClr val="FFFF00"/>
                </a:solidFill>
                <a:latin typeface="Courier New" charset="0"/>
                <a:ea typeface="方正姚体" charset="0"/>
              </a:defRPr>
            </a:lvl4pPr>
            <a:lvl5pPr marL="2057400" indent="-228600">
              <a:defRPr kumimoji="1" sz="3200">
                <a:solidFill>
                  <a:srgbClr val="FFFF00"/>
                </a:solidFill>
                <a:latin typeface="Courier New" charset="0"/>
                <a:ea typeface="方正姚体" charset="0"/>
              </a:defRPr>
            </a:lvl5pPr>
            <a:lvl6pPr marL="2514600" indent="-228600" fontAlgn="base">
              <a:spcBef>
                <a:spcPct val="0"/>
              </a:spcBef>
              <a:spcAft>
                <a:spcPct val="0"/>
              </a:spcAft>
              <a:defRPr kumimoji="1" sz="3200">
                <a:solidFill>
                  <a:srgbClr val="FFFF00"/>
                </a:solidFill>
                <a:latin typeface="Courier New" charset="0"/>
                <a:ea typeface="方正姚体" charset="0"/>
              </a:defRPr>
            </a:lvl6pPr>
            <a:lvl7pPr marL="2971800" indent="-228600" fontAlgn="base">
              <a:spcBef>
                <a:spcPct val="0"/>
              </a:spcBef>
              <a:spcAft>
                <a:spcPct val="0"/>
              </a:spcAft>
              <a:defRPr kumimoji="1" sz="3200">
                <a:solidFill>
                  <a:srgbClr val="FFFF00"/>
                </a:solidFill>
                <a:latin typeface="Courier New" charset="0"/>
                <a:ea typeface="方正姚体" charset="0"/>
              </a:defRPr>
            </a:lvl7pPr>
            <a:lvl8pPr marL="3429000" indent="-228600" fontAlgn="base">
              <a:spcBef>
                <a:spcPct val="0"/>
              </a:spcBef>
              <a:spcAft>
                <a:spcPct val="0"/>
              </a:spcAft>
              <a:defRPr kumimoji="1" sz="3200">
                <a:solidFill>
                  <a:srgbClr val="FFFF00"/>
                </a:solidFill>
                <a:latin typeface="Courier New" charset="0"/>
                <a:ea typeface="方正姚体" charset="0"/>
              </a:defRPr>
            </a:lvl8pPr>
            <a:lvl9pPr marL="3886200" indent="-228600" fontAlgn="base">
              <a:spcBef>
                <a:spcPct val="0"/>
              </a:spcBef>
              <a:spcAft>
                <a:spcPct val="0"/>
              </a:spcAft>
              <a:defRPr kumimoji="1" sz="3200">
                <a:solidFill>
                  <a:srgbClr val="FFFF00"/>
                </a:solidFill>
                <a:latin typeface="Courier New" charset="0"/>
                <a:ea typeface="方正姚体" charset="0"/>
              </a:defRPr>
            </a:lvl9pPr>
          </a:lstStyle>
          <a:p>
            <a:r>
              <a:rPr kumimoji="0" lang="zh-CN" altLang="en-US" sz="2800" b="1" dirty="0">
                <a:solidFill>
                  <a:schemeClr val="tx1"/>
                </a:solidFill>
                <a:latin typeface="华文楷体" panose="02010600040101010101" pitchFamily="2" charset="-122"/>
                <a:ea typeface="华文楷体" panose="02010600040101010101" pitchFamily="2" charset="-122"/>
              </a:rPr>
              <a:t>在数学上，“数据”不仅有值，而且限定了在值上的操作规范（约束）和性质。</a:t>
            </a:r>
            <a:endParaRPr kumimoji="0" lang="en-US" altLang="zh-CN" sz="2800" b="1" dirty="0">
              <a:solidFill>
                <a:schemeClr val="tx1"/>
              </a:solidFill>
              <a:latin typeface="华文楷体" panose="02010600040101010101" pitchFamily="2" charset="-122"/>
              <a:ea typeface="华文楷体" panose="02010600040101010101" pitchFamily="2" charset="-122"/>
            </a:endParaRPr>
          </a:p>
          <a:p>
            <a:r>
              <a:rPr kumimoji="0" lang="zh-CN" altLang="en-US" sz="2800" b="1" dirty="0">
                <a:solidFill>
                  <a:schemeClr val="tx1"/>
                </a:solidFill>
                <a:latin typeface="华文楷体" panose="02010600040101010101" pitchFamily="2" charset="-122"/>
                <a:ea typeface="华文楷体" panose="02010600040101010101" pitchFamily="2" charset="-122"/>
              </a:rPr>
              <a:t>程序设计语言中的“类型”的概念与此相似，如：</a:t>
            </a:r>
            <a:endParaRPr kumimoji="0" lang="en-US" altLang="zh-CN" sz="2800" b="1" dirty="0">
              <a:solidFill>
                <a:schemeClr val="tx1"/>
              </a:solidFill>
              <a:latin typeface="华文楷体" panose="02010600040101010101" pitchFamily="2" charset="-122"/>
              <a:ea typeface="华文楷体" panose="02010600040101010101" pitchFamily="2" charset="-122"/>
            </a:endParaRPr>
          </a:p>
          <a:p>
            <a:r>
              <a:rPr kumimoji="0" lang="zh-CN" altLang="en-US" sz="2800" b="1" dirty="0">
                <a:solidFill>
                  <a:schemeClr val="tx1"/>
                </a:solidFill>
                <a:latin typeface="华文楷体" panose="02010600040101010101" pitchFamily="2" charset="-122"/>
                <a:ea typeface="华文楷体" panose="02010600040101010101" pitchFamily="2" charset="-122"/>
              </a:rPr>
              <a:t>“整数相除得整数”</a:t>
            </a:r>
            <a:r>
              <a:rPr kumimoji="0" lang="en-US" altLang="zh-CN" sz="2800" b="1" dirty="0">
                <a:solidFill>
                  <a:schemeClr val="tx1"/>
                </a:solidFill>
                <a:latin typeface="华文楷体" panose="02010600040101010101" pitchFamily="2" charset="-122"/>
                <a:ea typeface="华文楷体" panose="02010600040101010101" pitchFamily="2" charset="-122"/>
              </a:rPr>
              <a:t>:  </a:t>
            </a:r>
            <a:r>
              <a:rPr kumimoji="0" lang="en-US" altLang="zh-CN" sz="2800" b="1" dirty="0">
                <a:solidFill>
                  <a:srgbClr val="FF0000"/>
                </a:solidFill>
                <a:latin typeface="华文楷体" panose="02010600040101010101" pitchFamily="2" charset="-122"/>
                <a:ea typeface="华文楷体" panose="02010600040101010101" pitchFamily="2" charset="-122"/>
              </a:rPr>
              <a:t>3/4=0 </a:t>
            </a:r>
            <a:r>
              <a:rPr kumimoji="0" lang="en-US" altLang="zh-CN" sz="2800" b="1" dirty="0">
                <a:latin typeface="华文楷体" panose="02010600040101010101" pitchFamily="2" charset="-122"/>
                <a:ea typeface="华文楷体" panose="02010600040101010101" pitchFamily="2" charset="-122"/>
              </a:rPr>
              <a:t> </a:t>
            </a:r>
            <a:r>
              <a:rPr kumimoji="0" lang="zh-CN" altLang="en-US" sz="2800" b="1" dirty="0">
                <a:solidFill>
                  <a:schemeClr val="tx1"/>
                </a:solidFill>
                <a:latin typeface="华文楷体" panose="02010600040101010101" pitchFamily="2" charset="-122"/>
                <a:ea typeface="华文楷体" panose="02010600040101010101" pitchFamily="2" charset="-122"/>
              </a:rPr>
              <a:t>；</a:t>
            </a:r>
            <a:endParaRPr kumimoji="0" lang="en-US" altLang="zh-CN" sz="2800" b="1" dirty="0">
              <a:solidFill>
                <a:schemeClr val="tx1"/>
              </a:solidFill>
              <a:latin typeface="华文楷体" panose="02010600040101010101" pitchFamily="2" charset="-122"/>
              <a:ea typeface="华文楷体" panose="02010600040101010101" pitchFamily="2" charset="-122"/>
            </a:endParaRPr>
          </a:p>
          <a:p>
            <a:r>
              <a:rPr kumimoji="0" lang="zh-CN" altLang="en-US" sz="2800" b="1" dirty="0">
                <a:solidFill>
                  <a:schemeClr val="tx1"/>
                </a:solidFill>
                <a:latin typeface="华文楷体" panose="02010600040101010101" pitchFamily="2" charset="-122"/>
                <a:ea typeface="华文楷体" panose="02010600040101010101" pitchFamily="2" charset="-122"/>
              </a:rPr>
              <a:t>“浮点数相除得浮点数”：</a:t>
            </a:r>
            <a:r>
              <a:rPr kumimoji="0" lang="en-US" altLang="zh-CN" sz="2800" b="1" dirty="0">
                <a:solidFill>
                  <a:srgbClr val="FF0000"/>
                </a:solidFill>
                <a:latin typeface="华文楷体" panose="02010600040101010101" pitchFamily="2" charset="-122"/>
                <a:ea typeface="华文楷体" panose="02010600040101010101" pitchFamily="2" charset="-122"/>
              </a:rPr>
              <a:t>3.2/4.0=0.8</a:t>
            </a:r>
            <a:r>
              <a:rPr kumimoji="0" lang="zh-CN" altLang="en-US" sz="2800" b="1" dirty="0">
                <a:solidFill>
                  <a:schemeClr val="tx1"/>
                </a:solidFill>
                <a:latin typeface="华文楷体" panose="02010600040101010101" pitchFamily="2" charset="-122"/>
                <a:ea typeface="华文楷体" panose="02010600040101010101" pitchFamily="2" charset="-122"/>
              </a:rPr>
              <a:t>。</a:t>
            </a:r>
            <a:endParaRPr kumimoji="0" lang="en-US" altLang="zh-CN" sz="2800" b="1" dirty="0">
              <a:solidFill>
                <a:schemeClr val="tx1"/>
              </a:solidFill>
              <a:latin typeface="华文楷体" panose="02010600040101010101" pitchFamily="2" charset="-122"/>
              <a:ea typeface="华文楷体" panose="02010600040101010101" pitchFamily="2" charset="-122"/>
            </a:endParaRPr>
          </a:p>
        </p:txBody>
      </p:sp>
      <p:sp>
        <p:nvSpPr>
          <p:cNvPr id="2" name="灯片编号占位符 1">
            <a:extLst>
              <a:ext uri="{FF2B5EF4-FFF2-40B4-BE49-F238E27FC236}">
                <a16:creationId xmlns:a16="http://schemas.microsoft.com/office/drawing/2014/main" id="{733827AE-AEEE-AC41-9E26-ADD9F08FE8AB}"/>
              </a:ext>
            </a:extLst>
          </p:cNvPr>
          <p:cNvSpPr>
            <a:spLocks noGrp="1"/>
          </p:cNvSpPr>
          <p:nvPr>
            <p:ph type="sldNum" sz="quarter" idx="12"/>
          </p:nvPr>
        </p:nvSpPr>
        <p:spPr/>
        <p:txBody>
          <a:bodyPr/>
          <a:lstStyle/>
          <a:p>
            <a:pPr>
              <a:defRPr/>
            </a:pPr>
            <a:fld id="{BFD7BE51-03DD-4CCA-8227-D775462981B4}" type="slidenum">
              <a:rPr lang="en-US" altLang="zh-CN" smtClean="0"/>
              <a:pPr>
                <a:defRPr/>
              </a:pPr>
              <a:t>24</a:t>
            </a:fld>
            <a:endParaRPr lang="en-US" altLang="zh-CN"/>
          </a:p>
        </p:txBody>
      </p:sp>
    </p:spTree>
    <p:extLst>
      <p:ext uri="{BB962C8B-B14F-4D97-AF65-F5344CB8AC3E}">
        <p14:creationId xmlns:p14="http://schemas.microsoft.com/office/powerpoint/2010/main" val="12459787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275" y="1628800"/>
            <a:ext cx="8789988" cy="51784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FF33"/>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17410" name="Title 1"/>
          <p:cNvSpPr>
            <a:spLocks noGrp="1"/>
          </p:cNvSpPr>
          <p:nvPr>
            <p:ph type="title"/>
          </p:nvPr>
        </p:nvSpPr>
        <p:spPr>
          <a:xfrm>
            <a:off x="198755" y="101392"/>
            <a:ext cx="8458200" cy="1462088"/>
          </a:xfrm>
        </p:spPr>
        <p:txBody>
          <a:bodyPr/>
          <a:lstStyle/>
          <a:p>
            <a:r>
              <a:rPr kumimoji="0" lang="zh-CN" altLang="en-US" dirty="0">
                <a:solidFill>
                  <a:srgbClr val="003366"/>
                </a:solidFill>
              </a:rPr>
              <a:t>举例：数据到底是什么？</a:t>
            </a:r>
            <a:br>
              <a:rPr kumimoji="0" lang="en-US" altLang="zh-CN" dirty="0">
                <a:solidFill>
                  <a:srgbClr val="003366"/>
                </a:solidFill>
              </a:rPr>
            </a:br>
            <a:r>
              <a:rPr kumimoji="0" lang="en-US" altLang="zh-CN" dirty="0">
                <a:solidFill>
                  <a:srgbClr val="003366"/>
                </a:solidFill>
              </a:rPr>
              <a:t>      </a:t>
            </a:r>
            <a:r>
              <a:rPr kumimoji="0" lang="en-US" altLang="zh-CN" sz="3600" dirty="0">
                <a:solidFill>
                  <a:srgbClr val="003366"/>
                </a:solidFill>
              </a:rPr>
              <a:t>—— </a:t>
            </a:r>
            <a:r>
              <a:rPr kumimoji="0" lang="zh-CN" altLang="en-US" sz="3600" dirty="0">
                <a:solidFill>
                  <a:srgbClr val="003366"/>
                </a:solidFill>
              </a:rPr>
              <a:t>数学家怎么说</a:t>
            </a:r>
            <a:r>
              <a:rPr kumimoji="0" lang="en-US" altLang="zh-CN" sz="3600" dirty="0">
                <a:solidFill>
                  <a:srgbClr val="003366"/>
                </a:solidFill>
              </a:rPr>
              <a:t>(2)…</a:t>
            </a:r>
            <a:endParaRPr kumimoji="0" lang="en-US" altLang="zh-CN" dirty="0">
              <a:solidFill>
                <a:srgbClr val="003366"/>
              </a:solidFill>
            </a:endParaRPr>
          </a:p>
        </p:txBody>
      </p:sp>
      <p:sp>
        <p:nvSpPr>
          <p:cNvPr id="2" name="灯片编号占位符 1">
            <a:extLst>
              <a:ext uri="{FF2B5EF4-FFF2-40B4-BE49-F238E27FC236}">
                <a16:creationId xmlns:a16="http://schemas.microsoft.com/office/drawing/2014/main" id="{11F82295-156A-8543-8A57-C2D257342BC7}"/>
              </a:ext>
            </a:extLst>
          </p:cNvPr>
          <p:cNvSpPr>
            <a:spLocks noGrp="1"/>
          </p:cNvSpPr>
          <p:nvPr>
            <p:ph type="sldNum" sz="quarter" idx="12"/>
          </p:nvPr>
        </p:nvSpPr>
        <p:spPr/>
        <p:txBody>
          <a:bodyPr/>
          <a:lstStyle/>
          <a:p>
            <a:pPr>
              <a:defRPr/>
            </a:pPr>
            <a:fld id="{BFD7BE51-03DD-4CCA-8227-D775462981B4}" type="slidenum">
              <a:rPr lang="en-US" altLang="zh-CN" smtClean="0"/>
              <a:pPr>
                <a:defRPr/>
              </a:pPr>
              <a:t>25</a:t>
            </a:fld>
            <a:endParaRPr lang="en-US" altLang="zh-CN"/>
          </a:p>
        </p:txBody>
      </p:sp>
    </p:spTree>
    <p:extLst>
      <p:ext uri="{BB962C8B-B14F-4D97-AF65-F5344CB8AC3E}">
        <p14:creationId xmlns:p14="http://schemas.microsoft.com/office/powerpoint/2010/main" val="606633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3" name="Title 1"/>
          <p:cNvSpPr>
            <a:spLocks noGrp="1"/>
          </p:cNvSpPr>
          <p:nvPr>
            <p:ph type="title"/>
          </p:nvPr>
        </p:nvSpPr>
        <p:spPr>
          <a:xfrm>
            <a:off x="194752" y="162352"/>
            <a:ext cx="7886700" cy="1325563"/>
          </a:xfrm>
        </p:spPr>
        <p:txBody>
          <a:bodyPr/>
          <a:lstStyle/>
          <a:p>
            <a:r>
              <a:rPr kumimoji="0" lang="zh-CN" altLang="en-US" dirty="0">
                <a:solidFill>
                  <a:srgbClr val="003366"/>
                </a:solidFill>
              </a:rPr>
              <a:t>举例：数据到底是什么？</a:t>
            </a:r>
            <a:br>
              <a:rPr kumimoji="0" lang="en-US" altLang="zh-CN" dirty="0">
                <a:solidFill>
                  <a:srgbClr val="003366"/>
                </a:solidFill>
              </a:rPr>
            </a:br>
            <a:r>
              <a:rPr kumimoji="0" lang="en-US" altLang="zh-CN" dirty="0">
                <a:solidFill>
                  <a:srgbClr val="003366"/>
                </a:solidFill>
              </a:rPr>
              <a:t>      </a:t>
            </a:r>
            <a:r>
              <a:rPr kumimoji="0" lang="en-US" altLang="zh-CN" sz="3600" dirty="0">
                <a:solidFill>
                  <a:srgbClr val="003366"/>
                </a:solidFill>
              </a:rPr>
              <a:t>—— </a:t>
            </a:r>
            <a:r>
              <a:rPr kumimoji="0" lang="zh-CN" altLang="en-US" sz="3600" dirty="0">
                <a:solidFill>
                  <a:srgbClr val="003366"/>
                </a:solidFill>
              </a:rPr>
              <a:t>程序员怎么说</a:t>
            </a:r>
            <a:r>
              <a:rPr kumimoji="0" lang="en-US" altLang="zh-CN" sz="3600" dirty="0">
                <a:solidFill>
                  <a:srgbClr val="003366"/>
                </a:solidFill>
              </a:rPr>
              <a:t>…</a:t>
            </a:r>
            <a:endParaRPr kumimoji="0" lang="en-US" altLang="zh-CN" dirty="0">
              <a:solidFill>
                <a:srgbClr val="003366"/>
              </a:solidFill>
            </a:endParaRPr>
          </a:p>
        </p:txBody>
      </p:sp>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25" y="1628775"/>
            <a:ext cx="8866188" cy="42433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FF33"/>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18435" name="TextBox 1"/>
          <p:cNvSpPr txBox="1">
            <a:spLocks noChangeArrowheads="1"/>
          </p:cNvSpPr>
          <p:nvPr/>
        </p:nvSpPr>
        <p:spPr bwMode="auto">
          <a:xfrm>
            <a:off x="-11554" y="6013023"/>
            <a:ext cx="9336082" cy="646331"/>
          </a:xfrm>
          <a:prstGeom prst="rect">
            <a:avLst/>
          </a:prstGeom>
          <a:solidFill>
            <a:schemeClr val="bg1"/>
          </a:solidFill>
          <a:ln>
            <a:noFill/>
          </a:ln>
        </p:spPr>
        <p:txBody>
          <a:bodyPr wrap="square">
            <a:spAutoFit/>
          </a:bodyPr>
          <a:lstStyle>
            <a:lvl1pPr>
              <a:defRPr kumimoji="1" sz="3200">
                <a:solidFill>
                  <a:srgbClr val="FFFF00"/>
                </a:solidFill>
                <a:latin typeface="Courier New" charset="0"/>
                <a:ea typeface="方正姚体" charset="0"/>
              </a:defRPr>
            </a:lvl1pPr>
            <a:lvl2pPr marL="742950" indent="-285750">
              <a:defRPr kumimoji="1" sz="3200">
                <a:solidFill>
                  <a:srgbClr val="FFFF00"/>
                </a:solidFill>
                <a:latin typeface="Courier New" charset="0"/>
                <a:ea typeface="方正姚体" charset="0"/>
              </a:defRPr>
            </a:lvl2pPr>
            <a:lvl3pPr marL="1143000" indent="-228600">
              <a:defRPr kumimoji="1" sz="3200">
                <a:solidFill>
                  <a:srgbClr val="FFFF00"/>
                </a:solidFill>
                <a:latin typeface="Courier New" charset="0"/>
                <a:ea typeface="方正姚体" charset="0"/>
              </a:defRPr>
            </a:lvl3pPr>
            <a:lvl4pPr marL="1600200" indent="-228600">
              <a:defRPr kumimoji="1" sz="3200">
                <a:solidFill>
                  <a:srgbClr val="FFFF00"/>
                </a:solidFill>
                <a:latin typeface="Courier New" charset="0"/>
                <a:ea typeface="方正姚体" charset="0"/>
              </a:defRPr>
            </a:lvl4pPr>
            <a:lvl5pPr marL="2057400" indent="-228600">
              <a:defRPr kumimoji="1" sz="3200">
                <a:solidFill>
                  <a:srgbClr val="FFFF00"/>
                </a:solidFill>
                <a:latin typeface="Courier New" charset="0"/>
                <a:ea typeface="方正姚体" charset="0"/>
              </a:defRPr>
            </a:lvl5pPr>
            <a:lvl6pPr marL="2514600" indent="-228600" fontAlgn="base">
              <a:spcBef>
                <a:spcPct val="0"/>
              </a:spcBef>
              <a:spcAft>
                <a:spcPct val="0"/>
              </a:spcAft>
              <a:defRPr kumimoji="1" sz="3200">
                <a:solidFill>
                  <a:srgbClr val="FFFF00"/>
                </a:solidFill>
                <a:latin typeface="Courier New" charset="0"/>
                <a:ea typeface="方正姚体" charset="0"/>
              </a:defRPr>
            </a:lvl6pPr>
            <a:lvl7pPr marL="2971800" indent="-228600" fontAlgn="base">
              <a:spcBef>
                <a:spcPct val="0"/>
              </a:spcBef>
              <a:spcAft>
                <a:spcPct val="0"/>
              </a:spcAft>
              <a:defRPr kumimoji="1" sz="3200">
                <a:solidFill>
                  <a:srgbClr val="FFFF00"/>
                </a:solidFill>
                <a:latin typeface="Courier New" charset="0"/>
                <a:ea typeface="方正姚体" charset="0"/>
              </a:defRPr>
            </a:lvl7pPr>
            <a:lvl8pPr marL="3429000" indent="-228600" fontAlgn="base">
              <a:spcBef>
                <a:spcPct val="0"/>
              </a:spcBef>
              <a:spcAft>
                <a:spcPct val="0"/>
              </a:spcAft>
              <a:defRPr kumimoji="1" sz="3200">
                <a:solidFill>
                  <a:srgbClr val="FFFF00"/>
                </a:solidFill>
                <a:latin typeface="Courier New" charset="0"/>
                <a:ea typeface="方正姚体" charset="0"/>
              </a:defRPr>
            </a:lvl8pPr>
            <a:lvl9pPr marL="3886200" indent="-228600" fontAlgn="base">
              <a:spcBef>
                <a:spcPct val="0"/>
              </a:spcBef>
              <a:spcAft>
                <a:spcPct val="0"/>
              </a:spcAft>
              <a:defRPr kumimoji="1" sz="3200">
                <a:solidFill>
                  <a:srgbClr val="FFFF00"/>
                </a:solidFill>
                <a:latin typeface="Courier New" charset="0"/>
                <a:ea typeface="方正姚体" charset="0"/>
              </a:defRPr>
            </a:lvl9pPr>
          </a:lstStyle>
          <a:p>
            <a:r>
              <a:rPr kumimoji="0" lang="zh-CN" altLang="en-US" sz="3600" dirty="0">
                <a:solidFill>
                  <a:srgbClr val="0066CC"/>
                </a:solidFill>
                <a:latin typeface="华文楷体" panose="02010600040101010101" pitchFamily="2" charset="-122"/>
                <a:ea typeface="华文楷体" panose="02010600040101010101" pitchFamily="2" charset="-122"/>
                <a:cs typeface="Heiti SC Light" charset="-122"/>
              </a:rPr>
              <a:t>类型 ＝ 数据的存储与表示 </a:t>
            </a:r>
            <a:r>
              <a:rPr kumimoji="0" lang="en-US" altLang="zh-CN" sz="3600" dirty="0">
                <a:solidFill>
                  <a:srgbClr val="0066CC"/>
                </a:solidFill>
                <a:latin typeface="华文楷体" panose="02010600040101010101" pitchFamily="2" charset="-122"/>
                <a:ea typeface="华文楷体" panose="02010600040101010101" pitchFamily="2" charset="-122"/>
                <a:cs typeface="Heiti SC Light" charset="-122"/>
              </a:rPr>
              <a:t>+ </a:t>
            </a:r>
            <a:r>
              <a:rPr kumimoji="0" lang="zh-CN" altLang="en-US" sz="3600" dirty="0">
                <a:solidFill>
                  <a:srgbClr val="0066CC"/>
                </a:solidFill>
                <a:latin typeface="华文楷体" panose="02010600040101010101" pitchFamily="2" charset="-122"/>
                <a:ea typeface="华文楷体" panose="02010600040101010101" pitchFamily="2" charset="-122"/>
                <a:cs typeface="Heiti SC Light" charset="-122"/>
              </a:rPr>
              <a:t>数据支持的操作</a:t>
            </a:r>
            <a:endParaRPr kumimoji="0" lang="en-US" altLang="zh-CN" sz="3600" dirty="0">
              <a:solidFill>
                <a:srgbClr val="0066CC"/>
              </a:solidFill>
              <a:latin typeface="华文楷体" panose="02010600040101010101" pitchFamily="2" charset="-122"/>
              <a:ea typeface="华文楷体" panose="02010600040101010101" pitchFamily="2" charset="-122"/>
              <a:cs typeface="Heiti SC Light" charset="-122"/>
            </a:endParaRPr>
          </a:p>
        </p:txBody>
      </p:sp>
      <p:sp>
        <p:nvSpPr>
          <p:cNvPr id="2" name="灯片编号占位符 1">
            <a:extLst>
              <a:ext uri="{FF2B5EF4-FFF2-40B4-BE49-F238E27FC236}">
                <a16:creationId xmlns:a16="http://schemas.microsoft.com/office/drawing/2014/main" id="{2B8180E3-EBEA-5349-A2E8-F1ACA2F1FE55}"/>
              </a:ext>
            </a:extLst>
          </p:cNvPr>
          <p:cNvSpPr>
            <a:spLocks noGrp="1"/>
          </p:cNvSpPr>
          <p:nvPr>
            <p:ph type="sldNum" sz="quarter" idx="12"/>
          </p:nvPr>
        </p:nvSpPr>
        <p:spPr/>
        <p:txBody>
          <a:bodyPr/>
          <a:lstStyle/>
          <a:p>
            <a:pPr>
              <a:defRPr/>
            </a:pPr>
            <a:fld id="{BFD7BE51-03DD-4CCA-8227-D775462981B4}" type="slidenum">
              <a:rPr lang="en-US" altLang="zh-CN" smtClean="0"/>
              <a:pPr>
                <a:defRPr/>
              </a:pPr>
              <a:t>26</a:t>
            </a:fld>
            <a:endParaRPr lang="en-US" altLang="zh-CN"/>
          </a:p>
        </p:txBody>
      </p:sp>
    </p:spTree>
    <p:extLst>
      <p:ext uri="{BB962C8B-B14F-4D97-AF65-F5344CB8AC3E}">
        <p14:creationId xmlns:p14="http://schemas.microsoft.com/office/powerpoint/2010/main" val="16608344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179388" y="87313"/>
            <a:ext cx="7886700" cy="1325562"/>
          </a:xfrm>
        </p:spPr>
        <p:txBody>
          <a:bodyPr/>
          <a:lstStyle/>
          <a:p>
            <a:r>
              <a:rPr lang="zh-CN" altLang="en-US" b="1">
                <a:latin typeface="微软雅黑" panose="020B0503020204020204" pitchFamily="34" charset="-122"/>
                <a:ea typeface="微软雅黑" panose="020B0503020204020204" pitchFamily="34" charset="-122"/>
              </a:rPr>
              <a:t>学习方法</a:t>
            </a:r>
          </a:p>
        </p:txBody>
      </p:sp>
      <p:sp>
        <p:nvSpPr>
          <p:cNvPr id="5123" name="Rectangle 3"/>
          <p:cNvSpPr>
            <a:spLocks noGrp="1" noChangeArrowheads="1"/>
          </p:cNvSpPr>
          <p:nvPr>
            <p:ph idx="1"/>
          </p:nvPr>
        </p:nvSpPr>
        <p:spPr>
          <a:xfrm>
            <a:off x="827585" y="1412875"/>
            <a:ext cx="6984504" cy="5184775"/>
          </a:xfrm>
        </p:spPr>
        <p:txBody>
          <a:bodyPr rtlCol="0">
            <a:normAutofit lnSpcReduction="10000"/>
          </a:bodyPr>
          <a:lstStyle/>
          <a:p>
            <a:pPr fontAlgn="auto">
              <a:spcAft>
                <a:spcPts val="0"/>
              </a:spcAft>
              <a:defRPr/>
            </a:pPr>
            <a:r>
              <a:rPr lang="zh-CN" altLang="en-US" dirty="0">
                <a:solidFill>
                  <a:schemeClr val="tx1"/>
                </a:solidFill>
              </a:rPr>
              <a:t>多</a:t>
            </a:r>
            <a:r>
              <a:rPr lang="zh-CN" altLang="en-US" b="1" dirty="0">
                <a:solidFill>
                  <a:schemeClr val="tx1"/>
                </a:solidFill>
              </a:rPr>
              <a:t>看</a:t>
            </a:r>
          </a:p>
          <a:p>
            <a:pPr lvl="1" fontAlgn="auto">
              <a:spcAft>
                <a:spcPts val="0"/>
              </a:spcAft>
              <a:defRPr/>
            </a:pPr>
            <a:r>
              <a:rPr lang="zh-CN" altLang="en-US" dirty="0"/>
              <a:t>相关书籍、网站等</a:t>
            </a:r>
          </a:p>
          <a:p>
            <a:pPr fontAlgn="auto">
              <a:spcAft>
                <a:spcPts val="0"/>
              </a:spcAft>
              <a:defRPr/>
            </a:pPr>
            <a:r>
              <a:rPr lang="zh-CN" altLang="en-US" dirty="0">
                <a:solidFill>
                  <a:schemeClr val="tx1"/>
                </a:solidFill>
              </a:rPr>
              <a:t>多</a:t>
            </a:r>
            <a:r>
              <a:rPr lang="zh-CN" altLang="en-US" b="1" dirty="0">
                <a:solidFill>
                  <a:schemeClr val="tx1"/>
                </a:solidFill>
              </a:rPr>
              <a:t>想</a:t>
            </a:r>
          </a:p>
          <a:p>
            <a:pPr lvl="1" fontAlgn="auto">
              <a:spcAft>
                <a:spcPts val="0"/>
              </a:spcAft>
              <a:defRPr/>
            </a:pPr>
            <a:r>
              <a:rPr lang="zh-CN" altLang="en-US" dirty="0"/>
              <a:t>思考和理解高层的抽象方法</a:t>
            </a:r>
          </a:p>
          <a:p>
            <a:pPr lvl="1" fontAlgn="auto">
              <a:spcAft>
                <a:spcPts val="0"/>
              </a:spcAft>
              <a:defRPr/>
            </a:pPr>
            <a:r>
              <a:rPr lang="zh-CN" altLang="en-US" dirty="0"/>
              <a:t>思考和理解底层的运行机制</a:t>
            </a:r>
          </a:p>
          <a:p>
            <a:pPr fontAlgn="auto">
              <a:spcAft>
                <a:spcPts val="0"/>
              </a:spcAft>
              <a:defRPr/>
            </a:pPr>
            <a:r>
              <a:rPr lang="zh-CN" altLang="en-US" dirty="0">
                <a:solidFill>
                  <a:schemeClr val="tx1"/>
                </a:solidFill>
              </a:rPr>
              <a:t>多练</a:t>
            </a:r>
            <a:endParaRPr lang="zh-CN" altLang="en-US" b="1" dirty="0">
              <a:solidFill>
                <a:schemeClr val="tx1"/>
              </a:solidFill>
            </a:endParaRPr>
          </a:p>
          <a:p>
            <a:pPr lvl="1" fontAlgn="auto">
              <a:spcAft>
                <a:spcPts val="0"/>
              </a:spcAft>
              <a:defRPr/>
            </a:pPr>
            <a:r>
              <a:rPr lang="zh-CN" altLang="en-US" dirty="0"/>
              <a:t>练习：自己给自己出题目</a:t>
            </a:r>
          </a:p>
          <a:p>
            <a:pPr lvl="1" fontAlgn="auto">
              <a:spcAft>
                <a:spcPts val="0"/>
              </a:spcAft>
              <a:defRPr/>
            </a:pPr>
            <a:r>
              <a:rPr lang="zh-CN" altLang="en-US" dirty="0"/>
              <a:t>疑问：验证自己的理解</a:t>
            </a:r>
          </a:p>
          <a:p>
            <a:pPr fontAlgn="auto">
              <a:spcAft>
                <a:spcPts val="0"/>
              </a:spcAft>
              <a:defRPr/>
            </a:pPr>
            <a:r>
              <a:rPr lang="zh-CN" altLang="en-US" dirty="0">
                <a:solidFill>
                  <a:schemeClr val="tx1"/>
                </a:solidFill>
              </a:rPr>
              <a:t>多</a:t>
            </a:r>
            <a:r>
              <a:rPr lang="zh-CN" altLang="en-US" b="1" dirty="0">
                <a:solidFill>
                  <a:schemeClr val="tx1"/>
                </a:solidFill>
              </a:rPr>
              <a:t>问</a:t>
            </a:r>
          </a:p>
          <a:p>
            <a:pPr lvl="1" fontAlgn="auto">
              <a:spcAft>
                <a:spcPts val="0"/>
              </a:spcAft>
              <a:defRPr/>
            </a:pPr>
            <a:r>
              <a:rPr lang="zh-CN" altLang="en-US" dirty="0"/>
              <a:t>问题：试过后还理解不了的</a:t>
            </a:r>
          </a:p>
          <a:p>
            <a:pPr fontAlgn="auto">
              <a:spcAft>
                <a:spcPts val="0"/>
              </a:spcAft>
              <a:defRPr/>
            </a:pPr>
            <a:r>
              <a:rPr lang="zh-CN" altLang="en-US" dirty="0">
                <a:solidFill>
                  <a:schemeClr val="tx1"/>
                </a:solidFill>
              </a:rPr>
              <a:t>多</a:t>
            </a:r>
            <a:r>
              <a:rPr lang="zh-CN" altLang="en-US" b="1" dirty="0">
                <a:solidFill>
                  <a:schemeClr val="tx1"/>
                </a:solidFill>
              </a:rPr>
              <a:t>记</a:t>
            </a:r>
          </a:p>
          <a:p>
            <a:pPr lvl="1" fontAlgn="auto">
              <a:spcAft>
                <a:spcPts val="0"/>
              </a:spcAft>
              <a:defRPr/>
            </a:pPr>
            <a:r>
              <a:rPr lang="zh-CN" altLang="en-US" dirty="0"/>
              <a:t>规纳和整理</a:t>
            </a:r>
            <a:r>
              <a:rPr lang="en-US" altLang="zh-CN" dirty="0"/>
              <a:t>(</a:t>
            </a:r>
            <a:r>
              <a:rPr lang="zh-CN" altLang="en-US" dirty="0"/>
              <a:t>而不是纯记忆</a:t>
            </a:r>
            <a:r>
              <a:rPr lang="en-US" altLang="zh-CN" dirty="0"/>
              <a:t>)</a:t>
            </a:r>
            <a:r>
              <a:rPr lang="zh-CN" altLang="en-US" dirty="0"/>
              <a:t>自己所得</a:t>
            </a:r>
          </a:p>
        </p:txBody>
      </p:sp>
      <p:sp>
        <p:nvSpPr>
          <p:cNvPr id="12292" name="AutoShape 4"/>
          <p:cNvSpPr>
            <a:spLocks noChangeArrowheads="1"/>
          </p:cNvSpPr>
          <p:nvPr/>
        </p:nvSpPr>
        <p:spPr bwMode="auto">
          <a:xfrm rot="1325653">
            <a:off x="6711950" y="3054350"/>
            <a:ext cx="1436688" cy="1387475"/>
          </a:xfrm>
          <a:custGeom>
            <a:avLst/>
            <a:gdLst>
              <a:gd name="T0" fmla="*/ 1942123 w 21600"/>
              <a:gd name="T1" fmla="*/ 31977509 h 21600"/>
              <a:gd name="T2" fmla="*/ 83476894 w 21600"/>
              <a:gd name="T3" fmla="*/ 67623155 h 21600"/>
              <a:gd name="T4" fmla="*/ 10299124 w 21600"/>
              <a:gd name="T5" fmla="*/ 34271660 h 21600"/>
              <a:gd name="T6" fmla="*/ 107468386 w 21600"/>
              <a:gd name="T7" fmla="*/ 42713675 h 21600"/>
              <a:gd name="T8" fmla="*/ 91718827 w 21600"/>
              <a:gd name="T9" fmla="*/ 58413597 h 21600"/>
              <a:gd name="T10" fmla="*/ 74885433 w 21600"/>
              <a:gd name="T11" fmla="*/ 43720493 h 21600"/>
              <a:gd name="T12" fmla="*/ 0 60000 65536"/>
              <a:gd name="T13" fmla="*/ 0 60000 65536"/>
              <a:gd name="T14" fmla="*/ 0 60000 65536"/>
              <a:gd name="T15" fmla="*/ 0 60000 65536"/>
              <a:gd name="T16" fmla="*/ 0 60000 65536"/>
              <a:gd name="T17" fmla="*/ 0 60000 65536"/>
              <a:gd name="T18" fmla="*/ 3163 w 21600"/>
              <a:gd name="T19" fmla="*/ 3163 h 21600"/>
              <a:gd name="T20" fmla="*/ 18437 w 21600"/>
              <a:gd name="T21" fmla="*/ 18437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9626" y="10507"/>
                </a:moveTo>
                <a:cubicBezTo>
                  <a:pt x="19468" y="5746"/>
                  <a:pt x="15563" y="1969"/>
                  <a:pt x="10800" y="1969"/>
                </a:cubicBezTo>
                <a:cubicBezTo>
                  <a:pt x="5922" y="1969"/>
                  <a:pt x="1969" y="5922"/>
                  <a:pt x="1969" y="10800"/>
                </a:cubicBezTo>
                <a:cubicBezTo>
                  <a:pt x="1969" y="15677"/>
                  <a:pt x="5922" y="19631"/>
                  <a:pt x="10800" y="19631"/>
                </a:cubicBezTo>
                <a:cubicBezTo>
                  <a:pt x="13697" y="19630"/>
                  <a:pt x="16409" y="18210"/>
                  <a:pt x="18059" y="15828"/>
                </a:cubicBezTo>
                <a:lnTo>
                  <a:pt x="19678" y="16949"/>
                </a:lnTo>
                <a:cubicBezTo>
                  <a:pt x="17660" y="19862"/>
                  <a:pt x="14343" y="21599"/>
                  <a:pt x="10800" y="21599"/>
                </a:cubicBezTo>
                <a:cubicBezTo>
                  <a:pt x="4835" y="21600"/>
                  <a:pt x="0" y="16764"/>
                  <a:pt x="0" y="10800"/>
                </a:cubicBezTo>
                <a:cubicBezTo>
                  <a:pt x="0" y="4835"/>
                  <a:pt x="4835" y="0"/>
                  <a:pt x="10800" y="0"/>
                </a:cubicBezTo>
                <a:cubicBezTo>
                  <a:pt x="16625" y="0"/>
                  <a:pt x="21400" y="4619"/>
                  <a:pt x="21594" y="10441"/>
                </a:cubicBezTo>
                <a:lnTo>
                  <a:pt x="24292" y="10352"/>
                </a:lnTo>
                <a:lnTo>
                  <a:pt x="20732" y="14157"/>
                </a:lnTo>
                <a:lnTo>
                  <a:pt x="16927" y="10596"/>
                </a:lnTo>
                <a:lnTo>
                  <a:pt x="19626" y="10507"/>
                </a:lnTo>
                <a:close/>
              </a:path>
            </a:pathLst>
          </a:custGeom>
          <a:solidFill>
            <a:srgbClr val="008000"/>
          </a:solidFill>
          <a:ln w="28575" cap="sq" algn="ctr">
            <a:solidFill>
              <a:srgbClr val="008000"/>
            </a:solidFill>
            <a:miter lim="800000"/>
            <a:headEnd/>
            <a:tailEnd/>
          </a:ln>
          <a:effectLst/>
        </p:spPr>
        <p:txBody>
          <a:bodyPr lIns="90000" tIns="46800" rIns="90000" bIns="46800" anchor="ctr">
            <a:spAutoFit/>
          </a:bodyPr>
          <a:lstStyle/>
          <a:p>
            <a:endParaRPr lang="zh-CN" altLang="en-US"/>
          </a:p>
        </p:txBody>
      </p:sp>
      <p:sp>
        <p:nvSpPr>
          <p:cNvPr id="2" name="灯片编号占位符 1">
            <a:extLst>
              <a:ext uri="{FF2B5EF4-FFF2-40B4-BE49-F238E27FC236}">
                <a16:creationId xmlns:a16="http://schemas.microsoft.com/office/drawing/2014/main" id="{1F6C8BC2-F2F0-154E-84AC-180933AF1CE5}"/>
              </a:ext>
            </a:extLst>
          </p:cNvPr>
          <p:cNvSpPr>
            <a:spLocks noGrp="1"/>
          </p:cNvSpPr>
          <p:nvPr>
            <p:ph type="sldNum" sz="quarter" idx="12"/>
          </p:nvPr>
        </p:nvSpPr>
        <p:spPr/>
        <p:txBody>
          <a:bodyPr/>
          <a:lstStyle/>
          <a:p>
            <a:pPr>
              <a:defRPr/>
            </a:pPr>
            <a:fld id="{BFD7BE51-03DD-4CCA-8227-D775462981B4}" type="slidenum">
              <a:rPr lang="en-US" altLang="zh-CN" smtClean="0"/>
              <a:pPr>
                <a:defRPr/>
              </a:pPr>
              <a:t>27</a:t>
            </a:fld>
            <a:endParaRPr lang="en-US" altLang="zh-CN"/>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203200" y="198438"/>
            <a:ext cx="7886700" cy="1325562"/>
          </a:xfrm>
        </p:spPr>
        <p:txBody>
          <a:bodyPr/>
          <a:lstStyle/>
          <a:p>
            <a:r>
              <a:rPr lang="zh-CN" altLang="en-US" b="1" dirty="0">
                <a:latin typeface="微软雅黑" panose="020B0503020204020204" pitchFamily="34" charset="-122"/>
                <a:ea typeface="微软雅黑" panose="020B0503020204020204" pitchFamily="34" charset="-122"/>
              </a:rPr>
              <a:t>考核要求（</a:t>
            </a:r>
            <a:r>
              <a:rPr lang="en-US" altLang="zh-CN" b="1" dirty="0">
                <a:latin typeface="微软雅黑" panose="020B0503020204020204" pitchFamily="34" charset="-122"/>
                <a:ea typeface="微软雅黑" panose="020B0503020204020204" pitchFamily="34" charset="-122"/>
              </a:rPr>
              <a:t>2025</a:t>
            </a:r>
            <a:r>
              <a:rPr lang="zh-CN" altLang="en-US" b="1" dirty="0">
                <a:latin typeface="微软雅黑" panose="020B0503020204020204" pitchFamily="34" charset="-122"/>
                <a:ea typeface="微软雅黑" panose="020B0503020204020204" pitchFamily="34" charset="-122"/>
              </a:rPr>
              <a:t>）</a:t>
            </a:r>
          </a:p>
        </p:txBody>
      </p:sp>
      <p:sp>
        <p:nvSpPr>
          <p:cNvPr id="5123" name="文本框 1"/>
          <p:cNvSpPr txBox="1">
            <a:spLocks noChangeArrowheads="1"/>
          </p:cNvSpPr>
          <p:nvPr/>
        </p:nvSpPr>
        <p:spPr bwMode="auto">
          <a:xfrm>
            <a:off x="208955" y="1208133"/>
            <a:ext cx="4385344" cy="5035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lnSpc>
                <a:spcPct val="150000"/>
              </a:lnSpc>
              <a:buFont typeface="Arial" panose="020B0604020202020204" pitchFamily="34" charset="0"/>
              <a:buChar char="•"/>
            </a:pPr>
            <a:r>
              <a:rPr lang="zh-CN" altLang="en-US" b="1" dirty="0">
                <a:solidFill>
                  <a:srgbClr val="FF0000"/>
                </a:solidFill>
              </a:rPr>
              <a:t>平时作业练习 约</a:t>
            </a:r>
            <a:r>
              <a:rPr lang="en-US" altLang="zh-CN" b="1" dirty="0">
                <a:solidFill>
                  <a:srgbClr val="FF0000"/>
                </a:solidFill>
              </a:rPr>
              <a:t>6</a:t>
            </a:r>
            <a:r>
              <a:rPr lang="zh-CN" altLang="en-US" b="1" dirty="0">
                <a:solidFill>
                  <a:srgbClr val="FF0000"/>
                </a:solidFill>
              </a:rPr>
              <a:t>次  </a:t>
            </a:r>
            <a:r>
              <a:rPr lang="en-US" altLang="zh-CN" b="1" dirty="0">
                <a:solidFill>
                  <a:srgbClr val="FF0000"/>
                </a:solidFill>
              </a:rPr>
              <a:t>50%</a:t>
            </a:r>
          </a:p>
          <a:p>
            <a:pPr lvl="1" eaLnBrk="1" hangingPunct="1">
              <a:lnSpc>
                <a:spcPct val="150000"/>
              </a:lnSpc>
              <a:buFont typeface="Arial" panose="020B0604020202020204" pitchFamily="34" charset="0"/>
              <a:buChar char="•"/>
            </a:pPr>
            <a:r>
              <a:rPr lang="zh-CN" altLang="en-US" dirty="0"/>
              <a:t>网络学堂发布，</a:t>
            </a:r>
            <a:r>
              <a:rPr lang="en-US" altLang="zh-CN" dirty="0"/>
              <a:t>OJ</a:t>
            </a:r>
            <a:r>
              <a:rPr lang="zh-CN" altLang="en-US" dirty="0"/>
              <a:t> 平台上提交</a:t>
            </a:r>
          </a:p>
          <a:p>
            <a:pPr lvl="1" eaLnBrk="1" hangingPunct="1">
              <a:lnSpc>
                <a:spcPct val="150000"/>
              </a:lnSpc>
              <a:buFont typeface="Arial" panose="020B0604020202020204" pitchFamily="34" charset="0"/>
              <a:buChar char="•"/>
            </a:pPr>
            <a:r>
              <a:rPr lang="zh-CN" altLang="en-US" dirty="0"/>
              <a:t>自动评测得分</a:t>
            </a:r>
            <a:endParaRPr lang="en-US" altLang="zh-CN" dirty="0"/>
          </a:p>
          <a:p>
            <a:pPr eaLnBrk="1" hangingPunct="1">
              <a:lnSpc>
                <a:spcPct val="150000"/>
              </a:lnSpc>
              <a:buFont typeface="Arial" panose="020B0604020202020204" pitchFamily="34" charset="0"/>
              <a:buChar char="•"/>
            </a:pPr>
            <a:r>
              <a:rPr lang="zh-CN" altLang="en-US" b="1" dirty="0">
                <a:solidFill>
                  <a:srgbClr val="FF0000"/>
                </a:solidFill>
              </a:rPr>
              <a:t>期末考试 机试 </a:t>
            </a:r>
            <a:r>
              <a:rPr lang="en-US" altLang="zh-CN" b="1" dirty="0">
                <a:solidFill>
                  <a:srgbClr val="FF0000"/>
                </a:solidFill>
              </a:rPr>
              <a:t>40%</a:t>
            </a:r>
            <a:endParaRPr lang="zh-CN" altLang="en-US" b="1" dirty="0">
              <a:solidFill>
                <a:srgbClr val="FF0000"/>
              </a:solidFill>
            </a:endParaRPr>
          </a:p>
          <a:p>
            <a:pPr lvl="1" eaLnBrk="1" hangingPunct="1">
              <a:lnSpc>
                <a:spcPct val="150000"/>
              </a:lnSpc>
              <a:buFont typeface="Arial" panose="020B0604020202020204" pitchFamily="34" charset="0"/>
              <a:buChar char="•"/>
            </a:pPr>
            <a:r>
              <a:rPr lang="zh-CN" altLang="en-US" dirty="0"/>
              <a:t>编程，</a:t>
            </a:r>
            <a:r>
              <a:rPr lang="en-US" altLang="zh-CN" dirty="0"/>
              <a:t>OJ </a:t>
            </a:r>
            <a:r>
              <a:rPr lang="zh-CN" altLang="en-US" dirty="0"/>
              <a:t>自动评分</a:t>
            </a:r>
            <a:endParaRPr lang="en-US" altLang="zh-CN" dirty="0"/>
          </a:p>
          <a:p>
            <a:pPr eaLnBrk="1" hangingPunct="1">
              <a:lnSpc>
                <a:spcPct val="150000"/>
              </a:lnSpc>
              <a:buFont typeface="Arial" panose="020B0604020202020204" pitchFamily="34" charset="0"/>
              <a:buChar char="•"/>
            </a:pPr>
            <a:r>
              <a:rPr lang="zh-CN" altLang="en-US" b="1" dirty="0">
                <a:solidFill>
                  <a:srgbClr val="FF0000"/>
                </a:solidFill>
              </a:rPr>
              <a:t>优秀开源工程项目的阅读报告 </a:t>
            </a:r>
            <a:r>
              <a:rPr lang="en-US" altLang="zh-CN" b="1" dirty="0">
                <a:solidFill>
                  <a:srgbClr val="FF0000"/>
                </a:solidFill>
              </a:rPr>
              <a:t>10%</a:t>
            </a:r>
          </a:p>
          <a:p>
            <a:pPr lvl="1" eaLnBrk="1" hangingPunct="1">
              <a:lnSpc>
                <a:spcPct val="150000"/>
              </a:lnSpc>
              <a:buFont typeface="Arial" panose="020B0604020202020204" pitchFamily="34" charset="0"/>
              <a:buChar char="•"/>
            </a:pPr>
            <a:r>
              <a:rPr lang="zh-CN" altLang="en-US" dirty="0"/>
              <a:t>提交</a:t>
            </a:r>
            <a:r>
              <a:rPr lang="en-US" altLang="zh-CN" dirty="0"/>
              <a:t>10</a:t>
            </a:r>
            <a:r>
              <a:rPr lang="zh-CN" altLang="en-US" dirty="0"/>
              <a:t>页左右的 </a:t>
            </a:r>
            <a:r>
              <a:rPr lang="en-US" altLang="zh-CN" dirty="0"/>
              <a:t>PPT </a:t>
            </a:r>
            <a:r>
              <a:rPr lang="zh-CN" altLang="en-US" dirty="0"/>
              <a:t>作为阅读报告</a:t>
            </a:r>
            <a:endParaRPr lang="en-US" altLang="zh-CN" dirty="0"/>
          </a:p>
          <a:p>
            <a:pPr eaLnBrk="1" hangingPunct="1">
              <a:lnSpc>
                <a:spcPct val="150000"/>
              </a:lnSpc>
              <a:buFont typeface="Arial" panose="020B0604020202020204" pitchFamily="34" charset="0"/>
              <a:buChar char="•"/>
            </a:pPr>
            <a:r>
              <a:rPr lang="zh-CN" altLang="en-US" b="1" dirty="0">
                <a:solidFill>
                  <a:srgbClr val="FF0000"/>
                </a:solidFill>
              </a:rPr>
              <a:t>雨课堂随堂测试 （</a:t>
            </a:r>
            <a:r>
              <a:rPr lang="en-US" altLang="zh-CN" b="1" dirty="0">
                <a:solidFill>
                  <a:srgbClr val="FF0000"/>
                </a:solidFill>
              </a:rPr>
              <a:t>-5%</a:t>
            </a:r>
            <a:r>
              <a:rPr lang="zh-CN" altLang="en-US" b="1" dirty="0">
                <a:solidFill>
                  <a:srgbClr val="FF0000"/>
                </a:solidFill>
              </a:rPr>
              <a:t>）</a:t>
            </a:r>
            <a:endParaRPr lang="en-US" altLang="zh-CN" b="1" dirty="0">
              <a:solidFill>
                <a:srgbClr val="FF0000"/>
              </a:solidFill>
            </a:endParaRPr>
          </a:p>
          <a:p>
            <a:pPr lvl="1" eaLnBrk="1" hangingPunct="1">
              <a:lnSpc>
                <a:spcPct val="150000"/>
              </a:lnSpc>
              <a:buFont typeface="Arial" panose="020B0604020202020204" pitchFamily="34" charset="0"/>
              <a:buChar char="•"/>
            </a:pPr>
            <a:r>
              <a:rPr lang="zh-CN" altLang="en-US" b="1" dirty="0">
                <a:solidFill>
                  <a:srgbClr val="FF0000"/>
                </a:solidFill>
              </a:rPr>
              <a:t>作为扣分项。</a:t>
            </a:r>
            <a:endParaRPr lang="en-US" altLang="zh-CN" b="1" dirty="0">
              <a:solidFill>
                <a:srgbClr val="FF0000"/>
              </a:solidFill>
            </a:endParaRPr>
          </a:p>
          <a:p>
            <a:pPr lvl="1" eaLnBrk="1" hangingPunct="1">
              <a:lnSpc>
                <a:spcPct val="150000"/>
              </a:lnSpc>
              <a:buFont typeface="Arial" panose="020B0604020202020204" pitchFamily="34" charset="0"/>
              <a:buChar char="•"/>
            </a:pPr>
            <a:r>
              <a:rPr lang="zh-CN" altLang="en-US" b="1" dirty="0">
                <a:solidFill>
                  <a:srgbClr val="FF0000"/>
                </a:solidFill>
              </a:rPr>
              <a:t>一次课内所有雨课堂题都未参与算缺席，扣</a:t>
            </a:r>
            <a:r>
              <a:rPr lang="en-US" altLang="zh-CN" b="1" dirty="0">
                <a:solidFill>
                  <a:srgbClr val="FF0000"/>
                </a:solidFill>
              </a:rPr>
              <a:t>1</a:t>
            </a:r>
            <a:r>
              <a:rPr lang="zh-CN" altLang="en-US" b="1" dirty="0">
                <a:solidFill>
                  <a:srgbClr val="FF0000"/>
                </a:solidFill>
              </a:rPr>
              <a:t>分</a:t>
            </a:r>
            <a:endParaRPr lang="en-US" altLang="zh-CN" b="1" dirty="0">
              <a:solidFill>
                <a:srgbClr val="FF0000"/>
              </a:solidFill>
            </a:endParaRPr>
          </a:p>
          <a:p>
            <a:pPr lvl="1" eaLnBrk="1" hangingPunct="1">
              <a:lnSpc>
                <a:spcPct val="150000"/>
              </a:lnSpc>
              <a:buFont typeface="Arial" panose="020B0604020202020204" pitchFamily="34" charset="0"/>
              <a:buChar char="•"/>
            </a:pPr>
            <a:r>
              <a:rPr lang="zh-CN" altLang="en-US" b="1" dirty="0">
                <a:solidFill>
                  <a:srgbClr val="FF0000"/>
                </a:solidFill>
              </a:rPr>
              <a:t>前两次课（补退选阶段）不做统计</a:t>
            </a:r>
            <a:endParaRPr lang="en-US" altLang="zh-CN" b="1" dirty="0">
              <a:solidFill>
                <a:srgbClr val="FF0000"/>
              </a:solidFill>
            </a:endParaRPr>
          </a:p>
        </p:txBody>
      </p:sp>
      <p:sp>
        <p:nvSpPr>
          <p:cNvPr id="2" name="灯片编号占位符 1">
            <a:extLst>
              <a:ext uri="{FF2B5EF4-FFF2-40B4-BE49-F238E27FC236}">
                <a16:creationId xmlns:a16="http://schemas.microsoft.com/office/drawing/2014/main" id="{EB86DDA0-0EEE-4C53-B0CF-D40773327D87}"/>
              </a:ext>
            </a:extLst>
          </p:cNvPr>
          <p:cNvSpPr>
            <a:spLocks noGrp="1"/>
          </p:cNvSpPr>
          <p:nvPr>
            <p:ph type="sldNum" sz="quarter" idx="12"/>
          </p:nvPr>
        </p:nvSpPr>
        <p:spPr/>
        <p:txBody>
          <a:bodyPr/>
          <a:lstStyle/>
          <a:p>
            <a:pPr>
              <a:defRPr/>
            </a:pPr>
            <a:fld id="{BFD7BE51-03DD-4CCA-8227-D775462981B4}" type="slidenum">
              <a:rPr lang="en-US" altLang="zh-CN" smtClean="0"/>
              <a:pPr>
                <a:defRPr/>
              </a:pPr>
              <a:t>28</a:t>
            </a:fld>
            <a:endParaRPr lang="en-US" altLang="zh-CN"/>
          </a:p>
        </p:txBody>
      </p:sp>
      <p:sp>
        <p:nvSpPr>
          <p:cNvPr id="6" name="文本框 1">
            <a:extLst>
              <a:ext uri="{FF2B5EF4-FFF2-40B4-BE49-F238E27FC236}">
                <a16:creationId xmlns:a16="http://schemas.microsoft.com/office/drawing/2014/main" id="{EE2229CA-4C87-194E-9664-56EA8881989F}"/>
              </a:ext>
            </a:extLst>
          </p:cNvPr>
          <p:cNvSpPr txBox="1">
            <a:spLocks noChangeArrowheads="1"/>
          </p:cNvSpPr>
          <p:nvPr/>
        </p:nvSpPr>
        <p:spPr bwMode="auto">
          <a:xfrm>
            <a:off x="4708872" y="1196752"/>
            <a:ext cx="4385344" cy="217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marL="0" indent="0" eaLnBrk="1" hangingPunct="1">
              <a:lnSpc>
                <a:spcPct val="150000"/>
              </a:lnSpc>
            </a:pPr>
            <a:r>
              <a:rPr lang="zh-CN" altLang="en-US" sz="2000" b="1" dirty="0">
                <a:solidFill>
                  <a:srgbClr val="FF0000"/>
                </a:solidFill>
              </a:rPr>
              <a:t>提醒：</a:t>
            </a:r>
            <a:endParaRPr lang="en-US" altLang="zh-CN" sz="2000" b="1" dirty="0">
              <a:solidFill>
                <a:srgbClr val="FF0000"/>
              </a:solidFill>
            </a:endParaRPr>
          </a:p>
          <a:p>
            <a:pPr eaLnBrk="1" hangingPunct="1">
              <a:lnSpc>
                <a:spcPct val="150000"/>
              </a:lnSpc>
              <a:buFont typeface="Arial" panose="020B0604020202020204" pitchFamily="34" charset="0"/>
              <a:buChar char="•"/>
            </a:pPr>
            <a:r>
              <a:rPr lang="zh-CN" altLang="en-US" b="1" dirty="0">
                <a:solidFill>
                  <a:srgbClr val="FF0000"/>
                </a:solidFill>
              </a:rPr>
              <a:t>无期中考试</a:t>
            </a:r>
            <a:endParaRPr lang="en-US" altLang="zh-CN" b="1" dirty="0">
              <a:solidFill>
                <a:srgbClr val="FF0000"/>
              </a:solidFill>
            </a:endParaRPr>
          </a:p>
          <a:p>
            <a:pPr eaLnBrk="1" hangingPunct="1">
              <a:lnSpc>
                <a:spcPct val="150000"/>
              </a:lnSpc>
              <a:buFont typeface="Arial" panose="020B0604020202020204" pitchFamily="34" charset="0"/>
              <a:buChar char="•"/>
            </a:pPr>
            <a:r>
              <a:rPr lang="zh-CN" altLang="en-US" b="1" dirty="0">
                <a:solidFill>
                  <a:srgbClr val="FF0000"/>
                </a:solidFill>
              </a:rPr>
              <a:t>有作业自动化查重</a:t>
            </a:r>
            <a:endParaRPr lang="en-US" altLang="zh-CN" b="1" dirty="0">
              <a:solidFill>
                <a:srgbClr val="FF0000"/>
              </a:solidFill>
            </a:endParaRPr>
          </a:p>
          <a:p>
            <a:pPr lvl="1" eaLnBrk="1" hangingPunct="1">
              <a:lnSpc>
                <a:spcPct val="150000"/>
              </a:lnSpc>
              <a:buFont typeface="Arial" panose="020B0604020202020204" pitchFamily="34" charset="0"/>
              <a:buChar char="•"/>
            </a:pPr>
            <a:r>
              <a:rPr lang="zh-CN" altLang="en-US" dirty="0"/>
              <a:t>助教判定抄袭则本次作业取消成绩</a:t>
            </a:r>
            <a:endParaRPr lang="en-US" altLang="zh-CN" dirty="0"/>
          </a:p>
          <a:p>
            <a:pPr marL="457200" lvl="1" indent="0" eaLnBrk="1" hangingPunct="1">
              <a:lnSpc>
                <a:spcPct val="150000"/>
              </a:lnSpc>
            </a:pPr>
            <a:r>
              <a:rPr lang="en-US" altLang="zh-CN" b="1" dirty="0"/>
              <a:t>	</a:t>
            </a:r>
          </a:p>
        </p:txBody>
      </p:sp>
    </p:spTree>
    <p:extLst>
      <p:ext uri="{BB962C8B-B14F-4D97-AF65-F5344CB8AC3E}">
        <p14:creationId xmlns:p14="http://schemas.microsoft.com/office/powerpoint/2010/main" val="17682990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203200" y="198438"/>
            <a:ext cx="8761288" cy="1325562"/>
          </a:xfrm>
        </p:spPr>
        <p:txBody>
          <a:bodyPr/>
          <a:lstStyle/>
          <a:p>
            <a:r>
              <a:rPr lang="zh-CN" altLang="en-US" b="1" dirty="0">
                <a:latin typeface="微软雅黑" panose="020B0503020204020204" pitchFamily="34" charset="-122"/>
                <a:ea typeface="微软雅黑" panose="020B0503020204020204" pitchFamily="34" charset="-122"/>
              </a:rPr>
              <a:t>教学计划</a:t>
            </a:r>
            <a:endParaRPr lang="zh-CN" altLang="en-US" b="1" dirty="0">
              <a:solidFill>
                <a:srgbClr val="003366"/>
              </a:solidFill>
              <a:latin typeface="微软雅黑" panose="020B0503020204020204" pitchFamily="34" charset="-122"/>
              <a:ea typeface="微软雅黑" panose="020B0503020204020204" pitchFamily="34" charset="-122"/>
            </a:endParaRPr>
          </a:p>
        </p:txBody>
      </p:sp>
      <p:sp>
        <p:nvSpPr>
          <p:cNvPr id="6147" name="文本框 1"/>
          <p:cNvSpPr txBox="1">
            <a:spLocks noChangeArrowheads="1"/>
          </p:cNvSpPr>
          <p:nvPr/>
        </p:nvSpPr>
        <p:spPr bwMode="auto">
          <a:xfrm>
            <a:off x="686011" y="1884888"/>
            <a:ext cx="4464496" cy="3046988"/>
          </a:xfrm>
          <a:prstGeom prst="rect">
            <a:avLst/>
          </a:prstGeom>
          <a:noFill/>
          <a:ln w="9525">
            <a:solidFill>
              <a:srgbClr val="0066CC"/>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marL="285750" indent="-285750">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r>
              <a:rPr lang="en-US" altLang="zh-CN" sz="2400" dirty="0"/>
              <a:t>3</a:t>
            </a:r>
            <a:r>
              <a:rPr lang="zh-CN" altLang="en-US" sz="2400" dirty="0"/>
              <a:t>课时：绪论、基础编程知识</a:t>
            </a:r>
          </a:p>
          <a:p>
            <a:r>
              <a:rPr lang="en-US" altLang="zh-CN" sz="2400" dirty="0"/>
              <a:t>1</a:t>
            </a:r>
            <a:r>
              <a:rPr lang="zh-CN" altLang="en-US" sz="2400" dirty="0"/>
              <a:t>课时：对象的基础知识</a:t>
            </a:r>
          </a:p>
          <a:p>
            <a:r>
              <a:rPr lang="en-US" altLang="zh-CN" sz="2400" dirty="0"/>
              <a:t>2</a:t>
            </a:r>
            <a:r>
              <a:rPr lang="zh-CN" altLang="en-US" sz="2400" dirty="0"/>
              <a:t>课时：对象的创建与销毁</a:t>
            </a:r>
          </a:p>
          <a:p>
            <a:r>
              <a:rPr lang="en-US" altLang="zh-CN" sz="2400" dirty="0"/>
              <a:t>1</a:t>
            </a:r>
            <a:r>
              <a:rPr lang="zh-CN" altLang="en-US" sz="2400" dirty="0"/>
              <a:t>课时：对象的引用与复制</a:t>
            </a:r>
          </a:p>
          <a:p>
            <a:r>
              <a:rPr lang="en-US" altLang="zh-CN" sz="2400" dirty="0"/>
              <a:t>1</a:t>
            </a:r>
            <a:r>
              <a:rPr lang="zh-CN" altLang="en-US" sz="2400" dirty="0"/>
              <a:t>课时：对象的组合与继承</a:t>
            </a:r>
          </a:p>
          <a:p>
            <a:r>
              <a:rPr lang="en-US" altLang="zh-CN" sz="2400" dirty="0"/>
              <a:t>2</a:t>
            </a:r>
            <a:r>
              <a:rPr lang="zh-CN" altLang="en-US" sz="2400" dirty="0"/>
              <a:t>课时：虚函数与多态</a:t>
            </a:r>
          </a:p>
          <a:p>
            <a:r>
              <a:rPr lang="en-US" altLang="zh-CN" sz="2400" dirty="0"/>
              <a:t>3</a:t>
            </a:r>
            <a:r>
              <a:rPr lang="zh-CN" altLang="en-US" sz="2400" dirty="0"/>
              <a:t>课时：模板与</a:t>
            </a:r>
            <a:r>
              <a:rPr lang="en" altLang="zh-CN" sz="2400" dirty="0"/>
              <a:t>STL</a:t>
            </a:r>
            <a:r>
              <a:rPr lang="zh-CN" altLang="en" sz="2400" dirty="0"/>
              <a:t>、</a:t>
            </a:r>
            <a:r>
              <a:rPr lang="en" altLang="zh-CN" sz="2400" dirty="0"/>
              <a:t>STL</a:t>
            </a:r>
            <a:r>
              <a:rPr lang="zh-CN" altLang="en-US" sz="2400" dirty="0"/>
              <a:t>进阶</a:t>
            </a:r>
          </a:p>
          <a:p>
            <a:r>
              <a:rPr lang="en-US" altLang="zh-CN" sz="2400" dirty="0"/>
              <a:t>2</a:t>
            </a:r>
            <a:r>
              <a:rPr lang="zh-CN" altLang="en-US" sz="2400" dirty="0"/>
              <a:t>课时：设计模式与 </a:t>
            </a:r>
            <a:r>
              <a:rPr lang="en-US" altLang="zh-CN" sz="2400" dirty="0"/>
              <a:t>AI </a:t>
            </a:r>
            <a:r>
              <a:rPr lang="zh-CN" altLang="en-US" sz="2400" dirty="0"/>
              <a:t>辅助编程</a:t>
            </a:r>
          </a:p>
        </p:txBody>
      </p:sp>
      <p:sp>
        <p:nvSpPr>
          <p:cNvPr id="4" name="文本框 3"/>
          <p:cNvSpPr txBox="1">
            <a:spLocks noChangeArrowheads="1"/>
          </p:cNvSpPr>
          <p:nvPr/>
        </p:nvSpPr>
        <p:spPr bwMode="auto">
          <a:xfrm>
            <a:off x="5380743" y="1884887"/>
            <a:ext cx="3079689" cy="1569660"/>
          </a:xfrm>
          <a:prstGeom prst="rect">
            <a:avLst/>
          </a:prstGeom>
          <a:noFill/>
          <a:ln w="9525">
            <a:solidFill>
              <a:srgbClr val="0066CC"/>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marL="285750" indent="-285750">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r>
              <a:rPr lang="zh-CN" altLang="en-US" sz="2400" dirty="0"/>
              <a:t>课时总计：</a:t>
            </a:r>
            <a:r>
              <a:rPr lang="en-US" altLang="zh-CN" sz="2400" dirty="0"/>
              <a:t>15</a:t>
            </a:r>
            <a:r>
              <a:rPr lang="zh-CN" altLang="en-US" sz="2400" dirty="0"/>
              <a:t>课时</a:t>
            </a:r>
            <a:endParaRPr lang="en-US" altLang="zh-CN" sz="2400" dirty="0"/>
          </a:p>
          <a:p>
            <a:r>
              <a:rPr lang="zh-CN" altLang="en-US" sz="2400" dirty="0"/>
              <a:t>放假占用：</a:t>
            </a:r>
            <a:r>
              <a:rPr lang="en-US" altLang="zh-CN" sz="2400" dirty="0"/>
              <a:t>1</a:t>
            </a:r>
            <a:r>
              <a:rPr lang="zh-CN" altLang="en-US" sz="2400" dirty="0"/>
              <a:t>课时</a:t>
            </a:r>
            <a:endParaRPr lang="en-US" altLang="zh-CN" sz="2400" dirty="0"/>
          </a:p>
          <a:p>
            <a:endParaRPr lang="zh-CN" altLang="en-US" sz="2400" dirty="0">
              <a:solidFill>
                <a:srgbClr val="FF0000"/>
              </a:solidFill>
            </a:endParaRPr>
          </a:p>
          <a:p>
            <a:r>
              <a:rPr lang="zh-CN" altLang="en-US" sz="2400" dirty="0">
                <a:solidFill>
                  <a:srgbClr val="FF0000"/>
                </a:solidFill>
              </a:rPr>
              <a:t>第</a:t>
            </a:r>
            <a:r>
              <a:rPr lang="en-US" altLang="zh-CN" sz="2400" dirty="0">
                <a:solidFill>
                  <a:srgbClr val="FF0000"/>
                </a:solidFill>
              </a:rPr>
              <a:t>17/18</a:t>
            </a:r>
            <a:r>
              <a:rPr lang="zh-CN" altLang="en-US" sz="2400" dirty="0">
                <a:solidFill>
                  <a:srgbClr val="FF0000"/>
                </a:solidFill>
              </a:rPr>
              <a:t>周：期末考试</a:t>
            </a:r>
          </a:p>
        </p:txBody>
      </p:sp>
      <p:sp>
        <p:nvSpPr>
          <p:cNvPr id="2" name="灯片编号占位符 1">
            <a:extLst>
              <a:ext uri="{FF2B5EF4-FFF2-40B4-BE49-F238E27FC236}">
                <a16:creationId xmlns:a16="http://schemas.microsoft.com/office/drawing/2014/main" id="{7BA683A5-1070-9E48-9291-30910287E1D7}"/>
              </a:ext>
            </a:extLst>
          </p:cNvPr>
          <p:cNvSpPr>
            <a:spLocks noGrp="1"/>
          </p:cNvSpPr>
          <p:nvPr>
            <p:ph type="sldNum" sz="quarter" idx="12"/>
          </p:nvPr>
        </p:nvSpPr>
        <p:spPr/>
        <p:txBody>
          <a:bodyPr/>
          <a:lstStyle/>
          <a:p>
            <a:pPr>
              <a:defRPr/>
            </a:pPr>
            <a:fld id="{BFD7BE51-03DD-4CCA-8227-D775462981B4}" type="slidenum">
              <a:rPr lang="en-US" altLang="zh-CN" smtClean="0"/>
              <a:pPr>
                <a:defRPr/>
              </a:pPr>
              <a:t>29</a:t>
            </a:fld>
            <a:endParaRPr lang="en-US" altLang="zh-CN"/>
          </a:p>
        </p:txBody>
      </p:sp>
    </p:spTree>
    <p:extLst>
      <p:ext uri="{BB962C8B-B14F-4D97-AF65-F5344CB8AC3E}">
        <p14:creationId xmlns:p14="http://schemas.microsoft.com/office/powerpoint/2010/main" val="1067771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203200" y="198438"/>
            <a:ext cx="7886700" cy="1325562"/>
          </a:xfrm>
        </p:spPr>
        <p:txBody>
          <a:bodyPr/>
          <a:lstStyle/>
          <a:p>
            <a:r>
              <a:rPr lang="zh-CN" altLang="en-US" b="1">
                <a:latin typeface="微软雅黑" panose="020B0503020204020204" pitchFamily="34" charset="-122"/>
                <a:ea typeface="微软雅黑" panose="020B0503020204020204" pitchFamily="34" charset="-122"/>
              </a:rPr>
              <a:t>课程助教</a:t>
            </a:r>
            <a:endParaRPr lang="zh-CN" altLang="en-US" b="1" dirty="0">
              <a:latin typeface="微软雅黑" panose="020B0503020204020204" pitchFamily="34" charset="-122"/>
              <a:ea typeface="微软雅黑" panose="020B0503020204020204" pitchFamily="34" charset="-122"/>
            </a:endParaRPr>
          </a:p>
        </p:txBody>
      </p:sp>
      <p:sp>
        <p:nvSpPr>
          <p:cNvPr id="4099" name="文本框 1"/>
          <p:cNvSpPr txBox="1">
            <a:spLocks noChangeArrowheads="1"/>
          </p:cNvSpPr>
          <p:nvPr/>
        </p:nvSpPr>
        <p:spPr bwMode="auto">
          <a:xfrm>
            <a:off x="467544" y="1520428"/>
            <a:ext cx="8160369" cy="2221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lnSpc>
                <a:spcPct val="150000"/>
              </a:lnSpc>
              <a:buFont typeface="Arial" panose="020B0604020202020204" pitchFamily="34" charset="0"/>
              <a:buChar char="•"/>
            </a:pPr>
            <a:r>
              <a:rPr lang="zh-CN" altLang="en-US" sz="2400" dirty="0">
                <a:latin typeface="华文楷体" panose="02010600040101010101" pitchFamily="2" charset="-122"/>
                <a:ea typeface="华文楷体" panose="02010600040101010101" pitchFamily="2" charset="-122"/>
                <a:cs typeface="Calibri" charset="0"/>
              </a:rPr>
              <a:t>宋晨阳 </a:t>
            </a:r>
            <a:r>
              <a:rPr lang="en-US" altLang="zh-CN" sz="2400" dirty="0">
                <a:latin typeface="华文楷体" panose="02010600040101010101" pitchFamily="2" charset="-122"/>
                <a:ea typeface="华文楷体" panose="02010600040101010101" pitchFamily="2" charset="-122"/>
                <a:cs typeface="Calibri" charset="0"/>
                <a:hlinkClick r:id="rId3"/>
              </a:rPr>
              <a:t>scy22@mails.tsinghua.edu.cn</a:t>
            </a:r>
            <a:endParaRPr lang="en-US" altLang="zh-CN" sz="2400" dirty="0">
              <a:latin typeface="华文楷体" panose="02010600040101010101" pitchFamily="2" charset="-122"/>
              <a:ea typeface="华文楷体" panose="02010600040101010101" pitchFamily="2" charset="-122"/>
              <a:cs typeface="Calibri" charset="0"/>
            </a:endParaRPr>
          </a:p>
          <a:p>
            <a:pPr eaLnBrk="1" hangingPunct="1">
              <a:lnSpc>
                <a:spcPct val="150000"/>
              </a:lnSpc>
              <a:buFont typeface="Arial" panose="020B0604020202020204" pitchFamily="34" charset="0"/>
              <a:buChar char="•"/>
            </a:pPr>
            <a:r>
              <a:rPr lang="zh-CN" altLang="en-US" sz="2400" dirty="0">
                <a:latin typeface="华文楷体" panose="02010600040101010101" pitchFamily="2" charset="-122"/>
                <a:ea typeface="华文楷体" panose="02010600040101010101" pitchFamily="2" charset="-122"/>
                <a:cs typeface="Calibri" charset="0"/>
              </a:rPr>
              <a:t>罗宇琦 </a:t>
            </a:r>
            <a:r>
              <a:rPr lang="en" altLang="zh-CN" sz="2400" dirty="0">
                <a:latin typeface="华文楷体" panose="02010600040101010101" pitchFamily="2" charset="-122"/>
                <a:ea typeface="华文楷体" panose="02010600040101010101" pitchFamily="2" charset="-122"/>
                <a:cs typeface="Calibri" charset="0"/>
                <a:hlinkClick r:id="rId4"/>
              </a:rPr>
              <a:t>luo-yq23@mails.tsinghua.edu.cn</a:t>
            </a:r>
            <a:endParaRPr lang="en-US" altLang="zh-CN" sz="2400" dirty="0">
              <a:latin typeface="华文楷体" panose="02010600040101010101" pitchFamily="2" charset="-122"/>
              <a:ea typeface="华文楷体" panose="02010600040101010101" pitchFamily="2" charset="-122"/>
              <a:cs typeface="Calibri" charset="0"/>
            </a:endParaRPr>
          </a:p>
          <a:p>
            <a:pPr eaLnBrk="1" hangingPunct="1">
              <a:lnSpc>
                <a:spcPct val="150000"/>
              </a:lnSpc>
              <a:buFont typeface="Arial" panose="020B0604020202020204" pitchFamily="34" charset="0"/>
              <a:buChar char="•"/>
            </a:pPr>
            <a:r>
              <a:rPr lang="zh-CN" altLang="en-US" sz="2400" dirty="0">
                <a:latin typeface="华文楷体" panose="02010600040101010101" pitchFamily="2" charset="-122"/>
                <a:ea typeface="华文楷体" panose="02010600040101010101" pitchFamily="2" charset="-122"/>
                <a:cs typeface="Calibri" charset="0"/>
              </a:rPr>
              <a:t>卢雅西 </a:t>
            </a:r>
            <a:r>
              <a:rPr lang="en-US" altLang="zh-CN" sz="2400" dirty="0">
                <a:latin typeface="华文楷体" panose="02010600040101010101" pitchFamily="2" charset="-122"/>
                <a:ea typeface="华文楷体" panose="02010600040101010101" pitchFamily="2" charset="-122"/>
                <a:cs typeface="Calibri" charset="0"/>
                <a:hlinkClick r:id="rId5"/>
              </a:rPr>
              <a:t>lyx23@mails.tsinghua.edu.cn</a:t>
            </a:r>
            <a:endParaRPr lang="en-US" altLang="zh-CN" sz="2400" dirty="0">
              <a:latin typeface="华文楷体" panose="02010600040101010101" pitchFamily="2" charset="-122"/>
              <a:ea typeface="华文楷体" panose="02010600040101010101" pitchFamily="2" charset="-122"/>
              <a:cs typeface="Calibri" charset="0"/>
            </a:endParaRPr>
          </a:p>
          <a:p>
            <a:pPr eaLnBrk="1" hangingPunct="1">
              <a:lnSpc>
                <a:spcPct val="150000"/>
              </a:lnSpc>
              <a:buFont typeface="Arial" panose="020B0604020202020204" pitchFamily="34" charset="0"/>
              <a:buChar char="•"/>
            </a:pPr>
            <a:r>
              <a:rPr lang="zh-CN" altLang="en-US" sz="2400" dirty="0">
                <a:latin typeface="华文楷体" panose="02010600040101010101" pitchFamily="2" charset="-122"/>
                <a:ea typeface="华文楷体" panose="02010600040101010101" pitchFamily="2" charset="-122"/>
                <a:cs typeface="Calibri" charset="0"/>
              </a:rPr>
              <a:t>张思涵 </a:t>
            </a:r>
            <a:r>
              <a:rPr lang="en" altLang="zh-CN" sz="2400" dirty="0">
                <a:latin typeface="华文楷体" panose="02010600040101010101" pitchFamily="2" charset="-122"/>
                <a:ea typeface="华文楷体" panose="02010600040101010101" pitchFamily="2" charset="-122"/>
                <a:cs typeface="Calibri" charset="0"/>
                <a:hlinkClick r:id="rId6"/>
              </a:rPr>
              <a:t>sh-zhang19@mails.tsinghua.edu.cn</a:t>
            </a:r>
            <a:endParaRPr lang="en-US" altLang="zh-CN" sz="2400" dirty="0">
              <a:latin typeface="华文楷体" panose="02010600040101010101" pitchFamily="2" charset="-122"/>
              <a:ea typeface="华文楷体" panose="02010600040101010101" pitchFamily="2" charset="-122"/>
              <a:cs typeface="Calibri" charset="0"/>
            </a:endParaRPr>
          </a:p>
        </p:txBody>
      </p:sp>
      <p:sp>
        <p:nvSpPr>
          <p:cNvPr id="2" name="灯片编号占位符 1">
            <a:extLst>
              <a:ext uri="{FF2B5EF4-FFF2-40B4-BE49-F238E27FC236}">
                <a16:creationId xmlns:a16="http://schemas.microsoft.com/office/drawing/2014/main" id="{1B032A92-6B5F-0947-B3F6-045CC8591CC8}"/>
              </a:ext>
            </a:extLst>
          </p:cNvPr>
          <p:cNvSpPr>
            <a:spLocks noGrp="1"/>
          </p:cNvSpPr>
          <p:nvPr>
            <p:ph type="sldNum" sz="quarter" idx="12"/>
          </p:nvPr>
        </p:nvSpPr>
        <p:spPr/>
        <p:txBody>
          <a:bodyPr/>
          <a:lstStyle/>
          <a:p>
            <a:pPr>
              <a:defRPr/>
            </a:pPr>
            <a:fld id="{BFD7BE51-03DD-4CCA-8227-D775462981B4}" type="slidenum">
              <a:rPr lang="en-US" altLang="zh-CN" smtClean="0"/>
              <a:pPr>
                <a:defRPr/>
              </a:pPr>
              <a:t>3</a:t>
            </a:fld>
            <a:endParaRPr lang="en-US" altLang="zh-CN"/>
          </a:p>
        </p:txBody>
      </p:sp>
      <p:sp>
        <p:nvSpPr>
          <p:cNvPr id="3" name="TextBox 2">
            <a:extLst>
              <a:ext uri="{FF2B5EF4-FFF2-40B4-BE49-F238E27FC236}">
                <a16:creationId xmlns:a16="http://schemas.microsoft.com/office/drawing/2014/main" id="{93A1BE62-48C2-4CD1-1DB8-5EF444803D75}"/>
              </a:ext>
            </a:extLst>
          </p:cNvPr>
          <p:cNvSpPr txBox="1"/>
          <p:nvPr/>
        </p:nvSpPr>
        <p:spPr>
          <a:xfrm>
            <a:off x="3214688" y="5172075"/>
            <a:ext cx="184731" cy="523220"/>
          </a:xfrm>
          <a:prstGeom prst="rect">
            <a:avLst/>
          </a:prstGeom>
          <a:noFill/>
        </p:spPr>
        <p:txBody>
          <a:bodyPr wrap="none" rtlCol="0">
            <a:spAutoFit/>
          </a:bodyPr>
          <a:lstStyle/>
          <a:p>
            <a:endParaRPr lang="en-US" sz="2800" b="1" dirty="0"/>
          </a:p>
        </p:txBody>
      </p:sp>
    </p:spTree>
    <p:extLst>
      <p:ext uri="{BB962C8B-B14F-4D97-AF65-F5344CB8AC3E}">
        <p14:creationId xmlns:p14="http://schemas.microsoft.com/office/powerpoint/2010/main" val="5048975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C83EAB-8D4C-4C83-BFC0-16659FBDCA1A}"/>
              </a:ext>
            </a:extLst>
          </p:cNvPr>
          <p:cNvSpPr>
            <a:spLocks noGrp="1"/>
          </p:cNvSpPr>
          <p:nvPr>
            <p:ph type="title"/>
          </p:nvPr>
        </p:nvSpPr>
        <p:spPr/>
        <p:txBody>
          <a:bodyPr/>
          <a:lstStyle/>
          <a:p>
            <a:r>
              <a:rPr lang="zh-CN" altLang="en-US" dirty="0"/>
              <a:t>课程答疑</a:t>
            </a:r>
          </a:p>
        </p:txBody>
      </p:sp>
      <p:sp>
        <p:nvSpPr>
          <p:cNvPr id="3" name="内容占位符 2">
            <a:extLst>
              <a:ext uri="{FF2B5EF4-FFF2-40B4-BE49-F238E27FC236}">
                <a16:creationId xmlns:a16="http://schemas.microsoft.com/office/drawing/2014/main" id="{E2963AEB-06E6-4A34-A273-8DA229110DC4}"/>
              </a:ext>
            </a:extLst>
          </p:cNvPr>
          <p:cNvSpPr>
            <a:spLocks noGrp="1"/>
          </p:cNvSpPr>
          <p:nvPr>
            <p:ph idx="1"/>
          </p:nvPr>
        </p:nvSpPr>
        <p:spPr/>
        <p:txBody>
          <a:bodyPr/>
          <a:lstStyle/>
          <a:p>
            <a:r>
              <a:rPr lang="en-US" altLang="zh-CN" dirty="0">
                <a:hlinkClick r:id="rId3"/>
              </a:rPr>
              <a:t>https://github.com/thunlp/OOP-THU</a:t>
            </a:r>
            <a:endParaRPr lang="en-US" altLang="zh-CN" dirty="0"/>
          </a:p>
          <a:p>
            <a:r>
              <a:rPr lang="zh-CN" altLang="en-US" dirty="0"/>
              <a:t>鼓励将自己的问题、思考以 </a:t>
            </a:r>
            <a:r>
              <a:rPr lang="en-US" altLang="zh-CN" dirty="0"/>
              <a:t>issue </a:t>
            </a:r>
            <a:r>
              <a:rPr lang="zh-CN" altLang="en-US" dirty="0"/>
              <a:t>的方式提出，鼓励同学们之间互相解答、讨论</a:t>
            </a:r>
            <a:endParaRPr lang="en-US" altLang="zh-CN" dirty="0"/>
          </a:p>
          <a:p>
            <a:endParaRPr lang="en-US" altLang="zh-CN" dirty="0"/>
          </a:p>
          <a:p>
            <a:endParaRPr lang="zh-CN" altLang="en-US" dirty="0"/>
          </a:p>
        </p:txBody>
      </p:sp>
      <p:sp>
        <p:nvSpPr>
          <p:cNvPr id="4" name="灯片编号占位符 3">
            <a:extLst>
              <a:ext uri="{FF2B5EF4-FFF2-40B4-BE49-F238E27FC236}">
                <a16:creationId xmlns:a16="http://schemas.microsoft.com/office/drawing/2014/main" id="{71225AD8-C0EF-4BD6-9D35-D749449EBB76}"/>
              </a:ext>
            </a:extLst>
          </p:cNvPr>
          <p:cNvSpPr>
            <a:spLocks noGrp="1"/>
          </p:cNvSpPr>
          <p:nvPr>
            <p:ph type="sldNum" sz="quarter" idx="12"/>
          </p:nvPr>
        </p:nvSpPr>
        <p:spPr/>
        <p:txBody>
          <a:bodyPr/>
          <a:lstStyle/>
          <a:p>
            <a:pPr>
              <a:defRPr/>
            </a:pPr>
            <a:fld id="{BFD7BE51-03DD-4CCA-8227-D775462981B4}" type="slidenum">
              <a:rPr lang="en-US" altLang="zh-CN" smtClean="0"/>
              <a:pPr>
                <a:defRPr/>
              </a:pPr>
              <a:t>30</a:t>
            </a:fld>
            <a:endParaRPr lang="en-US" altLang="zh-CN"/>
          </a:p>
        </p:txBody>
      </p:sp>
      <p:pic>
        <p:nvPicPr>
          <p:cNvPr id="6" name="Picture 5">
            <a:extLst>
              <a:ext uri="{FF2B5EF4-FFF2-40B4-BE49-F238E27FC236}">
                <a16:creationId xmlns:a16="http://schemas.microsoft.com/office/drawing/2014/main" id="{834901C2-E72F-0AB8-97A9-8DEC23782345}"/>
              </a:ext>
            </a:extLst>
          </p:cNvPr>
          <p:cNvPicPr>
            <a:picLocks noChangeAspect="1"/>
          </p:cNvPicPr>
          <p:nvPr/>
        </p:nvPicPr>
        <p:blipFill>
          <a:blip r:embed="rId4"/>
          <a:stretch>
            <a:fillRect/>
          </a:stretch>
        </p:blipFill>
        <p:spPr>
          <a:xfrm>
            <a:off x="4652553" y="3377527"/>
            <a:ext cx="3301652" cy="3055993"/>
          </a:xfrm>
          <a:prstGeom prst="rect">
            <a:avLst/>
          </a:prstGeom>
        </p:spPr>
      </p:pic>
      <p:pic>
        <p:nvPicPr>
          <p:cNvPr id="1026" name="Picture 2">
            <a:extLst>
              <a:ext uri="{FF2B5EF4-FFF2-40B4-BE49-F238E27FC236}">
                <a16:creationId xmlns:a16="http://schemas.microsoft.com/office/drawing/2014/main" id="{42022EFA-2339-7CBB-B715-0487F85E60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1600" y="3222900"/>
            <a:ext cx="3301652" cy="33016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56455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20FA28-E8B8-4D9E-A1B3-D0E79F53D17F}"/>
              </a:ext>
            </a:extLst>
          </p:cNvPr>
          <p:cNvSpPr>
            <a:spLocks noGrp="1"/>
          </p:cNvSpPr>
          <p:nvPr>
            <p:ph type="title"/>
          </p:nvPr>
        </p:nvSpPr>
        <p:spPr/>
        <p:txBody>
          <a:bodyPr/>
          <a:lstStyle/>
          <a:p>
            <a:r>
              <a:rPr lang="zh-CN" altLang="en-US" dirty="0"/>
              <a:t>小教员招募</a:t>
            </a:r>
          </a:p>
        </p:txBody>
      </p:sp>
      <p:sp>
        <p:nvSpPr>
          <p:cNvPr id="3" name="内容占位符 2">
            <a:extLst>
              <a:ext uri="{FF2B5EF4-FFF2-40B4-BE49-F238E27FC236}">
                <a16:creationId xmlns:a16="http://schemas.microsoft.com/office/drawing/2014/main" id="{AAB33017-B201-4ADE-B018-5A1BC11C243F}"/>
              </a:ext>
            </a:extLst>
          </p:cNvPr>
          <p:cNvSpPr>
            <a:spLocks noGrp="1"/>
          </p:cNvSpPr>
          <p:nvPr>
            <p:ph idx="1"/>
          </p:nvPr>
        </p:nvSpPr>
        <p:spPr>
          <a:xfrm>
            <a:off x="440085" y="1535498"/>
            <a:ext cx="8263830" cy="4749029"/>
          </a:xfrm>
        </p:spPr>
        <p:txBody>
          <a:bodyPr/>
          <a:lstStyle/>
          <a:p>
            <a:r>
              <a:rPr lang="zh-CN" altLang="en-US" dirty="0"/>
              <a:t>要求：如果你有扎实的</a:t>
            </a:r>
            <a:r>
              <a:rPr lang="en-US" altLang="zh-CN" dirty="0"/>
              <a:t>C++</a:t>
            </a:r>
            <a:r>
              <a:rPr lang="zh-CN" altLang="en-US" dirty="0"/>
              <a:t>编程基础，熟悉面向对象设计模式，学有余力，可以报名课程小教员</a:t>
            </a:r>
            <a:endParaRPr lang="en-US" altLang="zh-CN" dirty="0"/>
          </a:p>
          <a:p>
            <a:r>
              <a:rPr lang="zh-CN" altLang="en-US" dirty="0"/>
              <a:t>职责：</a:t>
            </a:r>
            <a:endParaRPr lang="en-US" altLang="zh-CN" dirty="0"/>
          </a:p>
          <a:p>
            <a:pPr lvl="1"/>
            <a:r>
              <a:rPr lang="zh-CN" altLang="en-US" dirty="0"/>
              <a:t>主动、耐心、及时地帮助同学解决课程相关的问题</a:t>
            </a:r>
            <a:endParaRPr lang="en-US" altLang="zh-CN" dirty="0"/>
          </a:p>
          <a:p>
            <a:pPr lvl="1"/>
            <a:r>
              <a:rPr lang="zh-CN" altLang="en-US" dirty="0"/>
              <a:t>编写与课程相关的练习题</a:t>
            </a:r>
            <a:endParaRPr lang="en-US" altLang="zh-CN" dirty="0"/>
          </a:p>
          <a:p>
            <a:r>
              <a:rPr lang="zh-CN" altLang="en-US" dirty="0"/>
              <a:t>选拔和分数评价：</a:t>
            </a:r>
            <a:endParaRPr lang="en-US" altLang="zh-CN" dirty="0"/>
          </a:p>
          <a:p>
            <a:pPr lvl="1"/>
            <a:r>
              <a:rPr lang="zh-CN" altLang="en-US" dirty="0"/>
              <a:t>需要通过小教员的选拔考试（机试）</a:t>
            </a:r>
            <a:endParaRPr lang="en-US" altLang="zh-CN" dirty="0"/>
          </a:p>
          <a:p>
            <a:pPr lvl="1"/>
            <a:r>
              <a:rPr lang="zh-CN" altLang="en-US" dirty="0"/>
              <a:t>需要完成答疑和出题任务，表现优秀的可能会额外加分</a:t>
            </a:r>
            <a:endParaRPr lang="en-US" altLang="zh-CN" dirty="0"/>
          </a:p>
          <a:p>
            <a:pPr lvl="1"/>
            <a:r>
              <a:rPr lang="zh-CN" altLang="en-US" dirty="0"/>
              <a:t>工作量达标的小教员期末考试免参加、记满分</a:t>
            </a:r>
            <a:endParaRPr lang="en-US" altLang="zh-CN" dirty="0"/>
          </a:p>
          <a:p>
            <a:r>
              <a:rPr lang="zh-CN" altLang="en-US" dirty="0"/>
              <a:t>具体细节之后将在网络学堂通知</a:t>
            </a:r>
          </a:p>
        </p:txBody>
      </p:sp>
      <p:sp>
        <p:nvSpPr>
          <p:cNvPr id="4" name="灯片编号占位符 3">
            <a:extLst>
              <a:ext uri="{FF2B5EF4-FFF2-40B4-BE49-F238E27FC236}">
                <a16:creationId xmlns:a16="http://schemas.microsoft.com/office/drawing/2014/main" id="{452E90D0-D334-4458-8B17-EBEA9745518E}"/>
              </a:ext>
            </a:extLst>
          </p:cNvPr>
          <p:cNvSpPr>
            <a:spLocks noGrp="1"/>
          </p:cNvSpPr>
          <p:nvPr>
            <p:ph type="sldNum" sz="quarter" idx="12"/>
          </p:nvPr>
        </p:nvSpPr>
        <p:spPr/>
        <p:txBody>
          <a:bodyPr/>
          <a:lstStyle/>
          <a:p>
            <a:pPr>
              <a:defRPr/>
            </a:pPr>
            <a:fld id="{BFD7BE51-03DD-4CCA-8227-D775462981B4}" type="slidenum">
              <a:rPr lang="en-US" altLang="zh-CN" smtClean="0"/>
              <a:pPr>
                <a:defRPr/>
              </a:pPr>
              <a:t>31</a:t>
            </a:fld>
            <a:endParaRPr lang="en-US" altLang="zh-CN"/>
          </a:p>
        </p:txBody>
      </p:sp>
    </p:spTree>
    <p:extLst>
      <p:ext uri="{BB962C8B-B14F-4D97-AF65-F5344CB8AC3E}">
        <p14:creationId xmlns:p14="http://schemas.microsoft.com/office/powerpoint/2010/main" val="3352447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p:cNvSpPr>
            <a:spLocks noGrp="1"/>
          </p:cNvSpPr>
          <p:nvPr>
            <p:ph idx="1"/>
          </p:nvPr>
        </p:nvSpPr>
        <p:spPr/>
        <p:txBody>
          <a:bodyPr/>
          <a:lstStyle/>
          <a:p>
            <a:r>
              <a:rPr lang="en-US" altLang="zh-CN" dirty="0"/>
              <a:t>1.1</a:t>
            </a:r>
            <a:r>
              <a:rPr lang="zh-CN" altLang="en-US" dirty="0"/>
              <a:t> 命令提示符</a:t>
            </a:r>
            <a:endParaRPr lang="en-US" altLang="zh-CN" dirty="0"/>
          </a:p>
          <a:p>
            <a:r>
              <a:rPr lang="en-US" altLang="zh-CN" dirty="0"/>
              <a:t>1.2</a:t>
            </a:r>
            <a:r>
              <a:rPr lang="zh-CN" altLang="en-US" dirty="0"/>
              <a:t> 环境变量设置</a:t>
            </a:r>
          </a:p>
          <a:p>
            <a:r>
              <a:rPr lang="en-US" altLang="zh-CN" dirty="0"/>
              <a:t>1.3</a:t>
            </a:r>
            <a:r>
              <a:rPr lang="zh-CN" altLang="en-US" dirty="0"/>
              <a:t> 主流编译器及</a:t>
            </a:r>
            <a:r>
              <a:rPr lang="en-US" altLang="zh-CN" dirty="0"/>
              <a:t>IDE</a:t>
            </a:r>
            <a:endParaRPr lang="en-US" altLang="zh-TW" dirty="0"/>
          </a:p>
          <a:p>
            <a:r>
              <a:rPr lang="en-US" altLang="zh-CN" dirty="0"/>
              <a:t>1.4</a:t>
            </a:r>
            <a:r>
              <a:rPr lang="zh-CN" altLang="en-US" dirty="0"/>
              <a:t> </a:t>
            </a:r>
            <a:r>
              <a:rPr lang="en-US" altLang="zh-CN" dirty="0" err="1"/>
              <a:t>ssh</a:t>
            </a:r>
            <a:r>
              <a:rPr lang="zh-CN" altLang="en-US" dirty="0"/>
              <a:t>远程登录与操作</a:t>
            </a:r>
          </a:p>
          <a:p>
            <a:endParaRPr lang="zh-CN" altLang="en-US" dirty="0"/>
          </a:p>
        </p:txBody>
      </p:sp>
      <p:sp>
        <p:nvSpPr>
          <p:cNvPr id="5" name="标题 2"/>
          <p:cNvSpPr>
            <a:spLocks noGrp="1"/>
          </p:cNvSpPr>
          <p:nvPr>
            <p:ph type="title"/>
          </p:nvPr>
        </p:nvSpPr>
        <p:spPr/>
        <p:txBody>
          <a:bodyPr/>
          <a:lstStyle/>
          <a:p>
            <a:r>
              <a:rPr lang="zh-CN" altLang="en-US" dirty="0"/>
              <a:t>本讲内容提要</a:t>
            </a:r>
            <a:endParaRPr lang="en-US" dirty="0"/>
          </a:p>
        </p:txBody>
      </p:sp>
      <p:sp>
        <p:nvSpPr>
          <p:cNvPr id="3" name="灯片编号占位符 2">
            <a:extLst>
              <a:ext uri="{FF2B5EF4-FFF2-40B4-BE49-F238E27FC236}">
                <a16:creationId xmlns:a16="http://schemas.microsoft.com/office/drawing/2014/main" id="{E83C8E53-59F6-904B-90FF-E3FB5C3C6773}"/>
              </a:ext>
            </a:extLst>
          </p:cNvPr>
          <p:cNvSpPr>
            <a:spLocks noGrp="1"/>
          </p:cNvSpPr>
          <p:nvPr>
            <p:ph type="sldNum" sz="quarter" idx="12"/>
          </p:nvPr>
        </p:nvSpPr>
        <p:spPr/>
        <p:txBody>
          <a:bodyPr/>
          <a:lstStyle/>
          <a:p>
            <a:pPr>
              <a:defRPr/>
            </a:pPr>
            <a:fld id="{BFD7BE51-03DD-4CCA-8227-D775462981B4}" type="slidenum">
              <a:rPr lang="en-US" altLang="zh-CN" smtClean="0"/>
              <a:pPr>
                <a:defRPr/>
              </a:pPr>
              <a:t>32</a:t>
            </a:fld>
            <a:endParaRPr lang="en-US" altLang="zh-CN"/>
          </a:p>
        </p:txBody>
      </p:sp>
    </p:spTree>
    <p:extLst>
      <p:ext uri="{BB962C8B-B14F-4D97-AF65-F5344CB8AC3E}">
        <p14:creationId xmlns:p14="http://schemas.microsoft.com/office/powerpoint/2010/main" val="1730209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命令提示符 </a:t>
            </a:r>
            <a:r>
              <a:rPr lang="en-US" altLang="zh-CN" dirty="0"/>
              <a:t>(</a:t>
            </a:r>
            <a:r>
              <a:rPr lang="zh-CN" altLang="en-US" dirty="0"/>
              <a:t>命令行</a:t>
            </a:r>
            <a:r>
              <a:rPr lang="en-US" altLang="zh-CN" dirty="0"/>
              <a:t>)</a:t>
            </a:r>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内容占位符 2"/>
          <p:cNvSpPr>
            <a:spLocks noGrp="1"/>
          </p:cNvSpPr>
          <p:nvPr>
            <p:ph idx="1"/>
          </p:nvPr>
        </p:nvSpPr>
        <p:spPr>
          <a:xfrm>
            <a:off x="611560" y="1340768"/>
            <a:ext cx="8047806" cy="5184576"/>
          </a:xfrm>
        </p:spPr>
        <p:txBody>
          <a:bodyPr/>
          <a:lstStyle/>
          <a:p>
            <a:r>
              <a:rPr kumimoji="1" lang="zh-CN" altLang="en-US" dirty="0"/>
              <a:t>命令提示符是在操作系统中，提示进行命令输入的一种工作提示符</a:t>
            </a:r>
            <a:endParaRPr kumimoji="1" lang="en-US" altLang="zh-CN" dirty="0"/>
          </a:p>
          <a:p>
            <a:r>
              <a:rPr kumimoji="1" lang="zh-CN" altLang="en-US" dirty="0"/>
              <a:t>打开命令提示符</a:t>
            </a:r>
            <a:endParaRPr kumimoji="1" lang="en-US" altLang="zh-CN" dirty="0"/>
          </a:p>
          <a:p>
            <a:pPr lvl="1"/>
            <a:r>
              <a:rPr kumimoji="1" lang="en-US" altLang="zh-CN" dirty="0"/>
              <a:t>Windows:</a:t>
            </a:r>
            <a:r>
              <a:rPr kumimoji="1" lang="zh-CN" altLang="en-US" dirty="0"/>
              <a:t> </a:t>
            </a:r>
            <a:endParaRPr kumimoji="1" lang="en-US" altLang="zh-CN" dirty="0"/>
          </a:p>
          <a:p>
            <a:pPr lvl="2"/>
            <a:r>
              <a:rPr kumimoji="1" lang="zh-CN" altLang="en-US" dirty="0"/>
              <a:t>右键 </a:t>
            </a:r>
            <a:r>
              <a:rPr kumimoji="1" lang="en-US" altLang="zh-CN" dirty="0"/>
              <a:t>-&gt;</a:t>
            </a:r>
            <a:r>
              <a:rPr kumimoji="1" lang="zh-CN" altLang="en-US" dirty="0"/>
              <a:t> 在此处打开命令窗口</a:t>
            </a:r>
            <a:endParaRPr kumimoji="1" lang="en-US" altLang="zh-CN" dirty="0"/>
          </a:p>
          <a:p>
            <a:pPr lvl="2"/>
            <a:r>
              <a:rPr kumimoji="1" lang="en-US" altLang="zh-CN" dirty="0"/>
              <a:t>Win</a:t>
            </a:r>
            <a:r>
              <a:rPr kumimoji="1" lang="zh-CN" altLang="en-US" dirty="0"/>
              <a:t>键</a:t>
            </a:r>
            <a:r>
              <a:rPr kumimoji="1" lang="en-US" altLang="zh-CN" dirty="0"/>
              <a:t>+R -&gt;</a:t>
            </a:r>
            <a:r>
              <a:rPr kumimoji="1" lang="zh-CN" altLang="en-US" dirty="0"/>
              <a:t> 输入</a:t>
            </a:r>
            <a:r>
              <a:rPr kumimoji="1" lang="en-US" altLang="zh-CN" dirty="0" err="1"/>
              <a:t>cmd</a:t>
            </a:r>
            <a:r>
              <a:rPr kumimoji="1" lang="en-US" altLang="zh-CN" dirty="0"/>
              <a:t>(</a:t>
            </a:r>
            <a:r>
              <a:rPr kumimoji="1" lang="zh-CN" altLang="en-US" dirty="0"/>
              <a:t>或</a:t>
            </a:r>
            <a:r>
              <a:rPr kumimoji="1" lang="en-US" altLang="zh-CN" dirty="0" err="1"/>
              <a:t>powershell</a:t>
            </a:r>
            <a:r>
              <a:rPr kumimoji="1" lang="en-US" altLang="zh-CN" dirty="0"/>
              <a:t>)</a:t>
            </a:r>
            <a:r>
              <a:rPr kumimoji="1" lang="zh-CN" altLang="en-US" dirty="0"/>
              <a:t>并点击确定</a:t>
            </a:r>
            <a:endParaRPr kumimoji="1" lang="en-US" altLang="zh-CN" dirty="0"/>
          </a:p>
          <a:p>
            <a:pPr lvl="2"/>
            <a:r>
              <a:rPr kumimoji="1" lang="zh-CN" altLang="en-US" dirty="0"/>
              <a:t>新建一个目标为</a:t>
            </a:r>
            <a:r>
              <a:rPr kumimoji="1" lang="en-US" altLang="zh-CN" dirty="0" err="1"/>
              <a:t>cmd</a:t>
            </a:r>
            <a:r>
              <a:rPr kumimoji="1" lang="zh-CN" altLang="en-US" dirty="0"/>
              <a:t>的快捷方式，</a:t>
            </a:r>
            <a:r>
              <a:rPr kumimoji="1" lang="en-US" altLang="zh-CN" dirty="0"/>
              <a:t>(</a:t>
            </a:r>
            <a:r>
              <a:rPr kumimoji="1" lang="zh-CN" altLang="en-US" dirty="0"/>
              <a:t>以管理员身份</a:t>
            </a:r>
            <a:r>
              <a:rPr kumimoji="1" lang="en-US" altLang="zh-CN" dirty="0"/>
              <a:t>)</a:t>
            </a:r>
            <a:r>
              <a:rPr kumimoji="1" lang="zh-CN" altLang="en-US" dirty="0"/>
              <a:t>打开快捷方式</a:t>
            </a:r>
            <a:endParaRPr kumimoji="1" lang="en-US" altLang="zh-CN" dirty="0"/>
          </a:p>
          <a:p>
            <a:pPr lvl="1"/>
            <a:r>
              <a:rPr kumimoji="1" lang="en-US" altLang="zh-CN" dirty="0"/>
              <a:t>MAC</a:t>
            </a:r>
            <a:r>
              <a:rPr kumimoji="1" lang="zh-CN" altLang="en-US" dirty="0"/>
              <a:t> </a:t>
            </a:r>
            <a:r>
              <a:rPr kumimoji="1" lang="en-US" altLang="zh-CN" dirty="0"/>
              <a:t>OS</a:t>
            </a:r>
            <a:r>
              <a:rPr kumimoji="1" lang="zh-CN" altLang="en-US" dirty="0"/>
              <a:t> </a:t>
            </a:r>
            <a:r>
              <a:rPr kumimoji="1" lang="en-US" altLang="zh-CN" dirty="0"/>
              <a:t>X</a:t>
            </a:r>
            <a:r>
              <a:rPr kumimoji="1" lang="zh-CN" altLang="en-US" dirty="0"/>
              <a:t>：</a:t>
            </a:r>
            <a:endParaRPr kumimoji="1" lang="en-US" altLang="zh-CN" dirty="0"/>
          </a:p>
          <a:p>
            <a:pPr lvl="2"/>
            <a:r>
              <a:rPr lang="en" altLang="zh-CN" dirty="0" err="1"/>
              <a:t>LaunchPad</a:t>
            </a:r>
            <a:r>
              <a:rPr lang="zh-CN" altLang="en" dirty="0"/>
              <a:t>中</a:t>
            </a:r>
            <a:r>
              <a:rPr kumimoji="1" lang="zh-CN" altLang="en-US" dirty="0"/>
              <a:t>打开 “终端” 程序</a:t>
            </a:r>
            <a:endParaRPr kumimoji="1" lang="en-US" altLang="zh-CN" dirty="0"/>
          </a:p>
          <a:p>
            <a:pPr lvl="2"/>
            <a:r>
              <a:rPr kumimoji="1" lang="en-US" altLang="zh-CN" dirty="0" err="1"/>
              <a:t>Command+Space</a:t>
            </a:r>
            <a:r>
              <a:rPr kumimoji="1" lang="zh-CN" altLang="en-US" dirty="0"/>
              <a:t>激活</a:t>
            </a:r>
            <a:r>
              <a:rPr kumimoji="1" lang="en-US" altLang="zh-CN" dirty="0"/>
              <a:t>Spotlight</a:t>
            </a:r>
            <a:r>
              <a:rPr kumimoji="1" lang="zh-CN" altLang="en-US" dirty="0"/>
              <a:t>搜索，输入“</a:t>
            </a:r>
            <a:r>
              <a:rPr kumimoji="1" lang="en-US" altLang="zh-CN" dirty="0" err="1"/>
              <a:t>terminal.app</a:t>
            </a:r>
            <a:r>
              <a:rPr kumimoji="1" lang="en-US" altLang="zh-CN" dirty="0"/>
              <a:t>”</a:t>
            </a:r>
          </a:p>
          <a:p>
            <a:pPr lvl="1"/>
            <a:r>
              <a:rPr kumimoji="1" lang="en-US" altLang="zh-CN" dirty="0"/>
              <a:t>Linux:</a:t>
            </a:r>
          </a:p>
          <a:p>
            <a:pPr lvl="2"/>
            <a:r>
              <a:rPr kumimoji="1" lang="zh-CN" altLang="en-US" dirty="0"/>
              <a:t>打开 “终端” 程序</a:t>
            </a:r>
            <a:endParaRPr kumimoji="1" lang="en-US" altLang="zh-CN" dirty="0"/>
          </a:p>
          <a:p>
            <a:pPr lvl="2"/>
            <a:r>
              <a:rPr kumimoji="1" lang="zh-CN" altLang="en-US" dirty="0"/>
              <a:t>快捷键（</a:t>
            </a:r>
            <a:r>
              <a:rPr kumimoji="1" lang="en-US" altLang="zh-CN" dirty="0"/>
              <a:t>C</a:t>
            </a:r>
            <a:r>
              <a:rPr kumimoji="1" lang="en" altLang="zh-CN" dirty="0" err="1"/>
              <a:t>trl</a:t>
            </a:r>
            <a:r>
              <a:rPr kumimoji="1" lang="en" altLang="zh-CN" dirty="0"/>
              <a:t>+</a:t>
            </a:r>
            <a:r>
              <a:rPr kumimoji="1" lang="en-US" altLang="zh-CN" dirty="0"/>
              <a:t>A</a:t>
            </a:r>
            <a:r>
              <a:rPr kumimoji="1" lang="en" altLang="zh-CN" dirty="0" err="1"/>
              <a:t>lt</a:t>
            </a:r>
            <a:r>
              <a:rPr kumimoji="1" lang="en" altLang="zh-CN" dirty="0"/>
              <a:t>+</a:t>
            </a:r>
            <a:r>
              <a:rPr kumimoji="1" lang="en-US" altLang="zh-CN" dirty="0"/>
              <a:t>t</a:t>
            </a:r>
            <a:r>
              <a:rPr kumimoji="1" lang="zh-CN" altLang="en-US" dirty="0"/>
              <a:t>）</a:t>
            </a:r>
            <a:endParaRPr kumimoji="1" lang="en-US" altLang="zh-CN" dirty="0"/>
          </a:p>
          <a:p>
            <a:pPr lvl="2"/>
            <a:endParaRPr kumimoji="1" lang="en-US" altLang="zh-CN" dirty="0"/>
          </a:p>
          <a:p>
            <a:pPr lvl="1"/>
            <a:endParaRPr kumimoji="1" lang="en-US" altLang="zh-CN" dirty="0"/>
          </a:p>
          <a:p>
            <a:pPr lvl="2"/>
            <a:endParaRPr kumimoji="1" lang="en-US" altLang="zh-CN" dirty="0"/>
          </a:p>
        </p:txBody>
      </p:sp>
      <p:sp>
        <p:nvSpPr>
          <p:cNvPr id="3" name="灯片编号占位符 2">
            <a:extLst>
              <a:ext uri="{FF2B5EF4-FFF2-40B4-BE49-F238E27FC236}">
                <a16:creationId xmlns:a16="http://schemas.microsoft.com/office/drawing/2014/main" id="{9DE9174A-2BFE-A149-B45B-5FA7088C9EC7}"/>
              </a:ext>
            </a:extLst>
          </p:cNvPr>
          <p:cNvSpPr>
            <a:spLocks noGrp="1"/>
          </p:cNvSpPr>
          <p:nvPr>
            <p:ph type="sldNum" sz="quarter" idx="12"/>
          </p:nvPr>
        </p:nvSpPr>
        <p:spPr/>
        <p:txBody>
          <a:bodyPr/>
          <a:lstStyle/>
          <a:p>
            <a:pPr>
              <a:defRPr/>
            </a:pPr>
            <a:fld id="{BFD7BE51-03DD-4CCA-8227-D775462981B4}" type="slidenum">
              <a:rPr lang="en-US" altLang="zh-CN" smtClean="0"/>
              <a:pPr>
                <a:defRPr/>
              </a:pPr>
              <a:t>33</a:t>
            </a:fld>
            <a:endParaRPr lang="en-US" altLang="zh-CN"/>
          </a:p>
        </p:txBody>
      </p:sp>
    </p:spTree>
    <p:extLst>
      <p:ext uri="{BB962C8B-B14F-4D97-AF65-F5344CB8AC3E}">
        <p14:creationId xmlns:p14="http://schemas.microsoft.com/office/powerpoint/2010/main" val="9047992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命令提示符 </a:t>
            </a:r>
            <a:r>
              <a:rPr lang="en-US" altLang="zh-CN" dirty="0"/>
              <a:t>(</a:t>
            </a:r>
            <a:r>
              <a:rPr lang="zh-CN" altLang="en-US" dirty="0"/>
              <a:t>命令行</a:t>
            </a:r>
            <a:r>
              <a:rPr lang="en-US" altLang="zh-CN" dirty="0"/>
              <a:t>)</a:t>
            </a:r>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3" name="图片 12"/>
          <p:cNvPicPr>
            <a:picLocks noChangeAspect="1"/>
          </p:cNvPicPr>
          <p:nvPr/>
        </p:nvPicPr>
        <p:blipFill>
          <a:blip r:embed="rId3"/>
          <a:stretch>
            <a:fillRect/>
          </a:stretch>
        </p:blipFill>
        <p:spPr>
          <a:xfrm>
            <a:off x="942126" y="1417903"/>
            <a:ext cx="7378700" cy="1409700"/>
          </a:xfrm>
          <a:prstGeom prst="rect">
            <a:avLst/>
          </a:prstGeom>
        </p:spPr>
      </p:pic>
      <p:pic>
        <p:nvPicPr>
          <p:cNvPr id="7" name="内容占位符 6">
            <a:extLst>
              <a:ext uri="{FF2B5EF4-FFF2-40B4-BE49-F238E27FC236}">
                <a16:creationId xmlns:a16="http://schemas.microsoft.com/office/drawing/2014/main" id="{CE67CF38-B607-4841-9E10-979D899B8B03}"/>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46112" y="3112634"/>
            <a:ext cx="7354903" cy="1147875"/>
          </a:xfrm>
        </p:spPr>
      </p:pic>
      <p:pic>
        <p:nvPicPr>
          <p:cNvPr id="8" name="图片 7">
            <a:extLst>
              <a:ext uri="{FF2B5EF4-FFF2-40B4-BE49-F238E27FC236}">
                <a16:creationId xmlns:a16="http://schemas.microsoft.com/office/drawing/2014/main" id="{E8EBDA21-5378-E046-8F87-9918BE17BEAC}"/>
              </a:ext>
            </a:extLst>
          </p:cNvPr>
          <p:cNvPicPr>
            <a:picLocks noChangeAspect="1"/>
          </p:cNvPicPr>
          <p:nvPr/>
        </p:nvPicPr>
        <p:blipFill rotWithShape="1">
          <a:blip r:embed="rId5"/>
          <a:srcRect b="57598"/>
          <a:stretch/>
        </p:blipFill>
        <p:spPr>
          <a:xfrm>
            <a:off x="942126" y="4509120"/>
            <a:ext cx="7358889" cy="1728192"/>
          </a:xfrm>
          <a:prstGeom prst="rect">
            <a:avLst/>
          </a:prstGeom>
        </p:spPr>
      </p:pic>
      <p:sp>
        <p:nvSpPr>
          <p:cNvPr id="3" name="灯片编号占位符 2">
            <a:extLst>
              <a:ext uri="{FF2B5EF4-FFF2-40B4-BE49-F238E27FC236}">
                <a16:creationId xmlns:a16="http://schemas.microsoft.com/office/drawing/2014/main" id="{AB186302-59C2-9B41-AC9B-6D9FCCCE8D9C}"/>
              </a:ext>
            </a:extLst>
          </p:cNvPr>
          <p:cNvSpPr>
            <a:spLocks noGrp="1"/>
          </p:cNvSpPr>
          <p:nvPr>
            <p:ph type="sldNum" sz="quarter" idx="12"/>
          </p:nvPr>
        </p:nvSpPr>
        <p:spPr/>
        <p:txBody>
          <a:bodyPr/>
          <a:lstStyle/>
          <a:p>
            <a:pPr>
              <a:defRPr/>
            </a:pPr>
            <a:fld id="{BFD7BE51-03DD-4CCA-8227-D775462981B4}" type="slidenum">
              <a:rPr lang="en-US" altLang="zh-CN" smtClean="0"/>
              <a:pPr>
                <a:defRPr/>
              </a:pPr>
              <a:t>34</a:t>
            </a:fld>
            <a:endParaRPr lang="en-US" altLang="zh-CN"/>
          </a:p>
        </p:txBody>
      </p:sp>
    </p:spTree>
    <p:extLst>
      <p:ext uri="{BB962C8B-B14F-4D97-AF65-F5344CB8AC3E}">
        <p14:creationId xmlns:p14="http://schemas.microsoft.com/office/powerpoint/2010/main" val="36162836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9512" y="116632"/>
            <a:ext cx="8568952" cy="1325563"/>
          </a:xfrm>
        </p:spPr>
        <p:txBody>
          <a:bodyPr/>
          <a:lstStyle/>
          <a:p>
            <a:r>
              <a:rPr lang="zh-CN" altLang="en-US" dirty="0"/>
              <a:t>命令提示符</a:t>
            </a:r>
            <a:r>
              <a:rPr lang="en-US" altLang="zh-CN" dirty="0"/>
              <a:t>(</a:t>
            </a:r>
            <a:r>
              <a:rPr lang="zh-CN" altLang="en-US" dirty="0"/>
              <a:t>命令行</a:t>
            </a:r>
            <a:r>
              <a:rPr lang="en-US" altLang="zh-CN" dirty="0"/>
              <a:t>)</a:t>
            </a:r>
            <a:r>
              <a:rPr lang="zh-CN" altLang="en-US" dirty="0"/>
              <a:t>常见操作</a:t>
            </a:r>
            <a:endParaRPr lang="en-US" altLang="zh-CN" dirty="0"/>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内容占位符 2"/>
          <p:cNvSpPr>
            <a:spLocks noGrp="1"/>
          </p:cNvSpPr>
          <p:nvPr>
            <p:ph idx="1"/>
          </p:nvPr>
        </p:nvSpPr>
        <p:spPr>
          <a:xfrm>
            <a:off x="459677" y="1332271"/>
            <a:ext cx="8532440" cy="5517232"/>
          </a:xfrm>
        </p:spPr>
        <p:txBody>
          <a:bodyPr/>
          <a:lstStyle/>
          <a:p>
            <a:r>
              <a:rPr kumimoji="1" lang="zh-CN" altLang="en-US" dirty="0"/>
              <a:t>目录结构</a:t>
            </a:r>
            <a:endParaRPr kumimoji="1" lang="en-US" altLang="zh-CN" dirty="0"/>
          </a:p>
          <a:p>
            <a:pPr lvl="1"/>
            <a:r>
              <a:rPr kumimoji="1" lang="en-US" altLang="zh-CN" dirty="0"/>
              <a:t>D:\example\</a:t>
            </a:r>
            <a:r>
              <a:rPr kumimoji="1" lang="zh-CN" altLang="en-US" dirty="0"/>
              <a:t> </a:t>
            </a:r>
            <a:r>
              <a:rPr kumimoji="1" lang="en-US" altLang="zh-CN" dirty="0"/>
              <a:t>(Win)</a:t>
            </a:r>
          </a:p>
          <a:p>
            <a:pPr lvl="1"/>
            <a:r>
              <a:rPr kumimoji="1" lang="en-US" altLang="zh-CN" dirty="0"/>
              <a:t>/home/username/example/</a:t>
            </a:r>
            <a:r>
              <a:rPr kumimoji="1" lang="zh-CN" altLang="en-US" dirty="0"/>
              <a:t> </a:t>
            </a:r>
            <a:r>
              <a:rPr kumimoji="1" lang="en-US" altLang="zh-CN" dirty="0"/>
              <a:t>(Linux)</a:t>
            </a:r>
          </a:p>
          <a:p>
            <a:pPr lvl="1"/>
            <a:r>
              <a:rPr kumimoji="1" lang="en-US" altLang="zh-CN" dirty="0"/>
              <a:t>/Users/username/example/</a:t>
            </a:r>
            <a:r>
              <a:rPr kumimoji="1" lang="zh-CN" altLang="en-US" dirty="0"/>
              <a:t> </a:t>
            </a:r>
            <a:r>
              <a:rPr kumimoji="1" lang="en-US" altLang="zh-CN" dirty="0"/>
              <a:t>(MAC)</a:t>
            </a:r>
          </a:p>
          <a:p>
            <a:r>
              <a:rPr kumimoji="1" lang="zh-CN" altLang="en-US" dirty="0"/>
              <a:t>显示当前目录 </a:t>
            </a:r>
            <a:endParaRPr kumimoji="1" lang="en-US" altLang="zh-CN" dirty="0"/>
          </a:p>
          <a:p>
            <a:pPr lvl="1"/>
            <a:r>
              <a:rPr kumimoji="1" lang="en-US" altLang="zh-CN" dirty="0"/>
              <a:t>cd</a:t>
            </a:r>
            <a:r>
              <a:rPr kumimoji="1" lang="zh-CN" altLang="en-US" dirty="0"/>
              <a:t> </a:t>
            </a:r>
            <a:r>
              <a:rPr kumimoji="1" lang="en-US" altLang="zh-CN" dirty="0"/>
              <a:t>(Win)</a:t>
            </a:r>
          </a:p>
          <a:p>
            <a:pPr lvl="1"/>
            <a:r>
              <a:rPr kumimoji="1" lang="en-US" altLang="zh-CN" dirty="0" err="1"/>
              <a:t>pwd</a:t>
            </a:r>
            <a:r>
              <a:rPr kumimoji="1" lang="zh-CN" altLang="en-US" dirty="0"/>
              <a:t> </a:t>
            </a:r>
            <a:r>
              <a:rPr kumimoji="1" lang="en-US" altLang="zh-CN" dirty="0"/>
              <a:t>(Linux/MAC)</a:t>
            </a:r>
          </a:p>
          <a:p>
            <a:r>
              <a:rPr kumimoji="1" lang="zh-CN" altLang="en-US" dirty="0"/>
              <a:t>在当前目录下新建</a:t>
            </a:r>
            <a:r>
              <a:rPr kumimoji="1" lang="en-US" altLang="zh-CN" dirty="0"/>
              <a:t>OOP2020</a:t>
            </a:r>
            <a:r>
              <a:rPr kumimoji="1" lang="zh-CN" altLang="en-US" dirty="0"/>
              <a:t>目录</a:t>
            </a:r>
            <a:endParaRPr kumimoji="1" lang="en-US" altLang="zh-CN" dirty="0"/>
          </a:p>
          <a:p>
            <a:pPr lvl="1"/>
            <a:r>
              <a:rPr kumimoji="1" lang="en-US" altLang="zh-CN" dirty="0" err="1"/>
              <a:t>mkdir</a:t>
            </a:r>
            <a:r>
              <a:rPr kumimoji="1" lang="zh-CN" altLang="en-US" dirty="0"/>
              <a:t> </a:t>
            </a:r>
            <a:r>
              <a:rPr kumimoji="1" lang="en-US" altLang="zh-CN" dirty="0"/>
              <a:t>OOP2020</a:t>
            </a:r>
            <a:r>
              <a:rPr kumimoji="1" lang="zh-CN" altLang="en-US" dirty="0"/>
              <a:t> </a:t>
            </a:r>
            <a:r>
              <a:rPr kumimoji="1" lang="en-US" altLang="zh-CN" dirty="0"/>
              <a:t>(Win/Linux/MAC)</a:t>
            </a:r>
          </a:p>
          <a:p>
            <a:r>
              <a:rPr kumimoji="1" lang="zh-CN" altLang="en-US" dirty="0"/>
              <a:t>在当前目录下新建</a:t>
            </a:r>
            <a:r>
              <a:rPr kumimoji="1" lang="en-US" altLang="zh-CN" dirty="0" err="1"/>
              <a:t>a.cpp</a:t>
            </a:r>
            <a:r>
              <a:rPr kumimoji="1" lang="zh-CN" altLang="en-US" dirty="0"/>
              <a:t>文件</a:t>
            </a:r>
            <a:endParaRPr kumimoji="1" lang="en-US" altLang="zh-CN" dirty="0"/>
          </a:p>
          <a:p>
            <a:pPr lvl="1"/>
            <a:r>
              <a:rPr lang="en" altLang="zh-CN" dirty="0"/>
              <a:t>type </a:t>
            </a:r>
            <a:r>
              <a:rPr lang="en" altLang="zh-CN" dirty="0" err="1"/>
              <a:t>nul</a:t>
            </a:r>
            <a:r>
              <a:rPr lang="en" altLang="zh-CN" dirty="0"/>
              <a:t>&gt;</a:t>
            </a:r>
            <a:r>
              <a:rPr lang="en-US" altLang="zh-CN" dirty="0" err="1"/>
              <a:t>a.cpp</a:t>
            </a:r>
            <a:r>
              <a:rPr lang="zh-CN" altLang="en-US" dirty="0"/>
              <a:t> </a:t>
            </a:r>
            <a:r>
              <a:rPr lang="en-US" altLang="zh-CN" dirty="0"/>
              <a:t>(Win)</a:t>
            </a:r>
          </a:p>
          <a:p>
            <a:pPr lvl="1"/>
            <a:r>
              <a:rPr kumimoji="1" lang="en-US" altLang="zh-CN" dirty="0"/>
              <a:t>touch</a:t>
            </a:r>
            <a:r>
              <a:rPr kumimoji="1" lang="zh-CN" altLang="en-US" dirty="0"/>
              <a:t> </a:t>
            </a:r>
            <a:r>
              <a:rPr kumimoji="1" lang="en-US" altLang="zh-CN" dirty="0" err="1"/>
              <a:t>a.cpp</a:t>
            </a:r>
            <a:r>
              <a:rPr kumimoji="1" lang="zh-CN" altLang="en-US" dirty="0"/>
              <a:t> </a:t>
            </a:r>
            <a:r>
              <a:rPr kumimoji="1" lang="en-US" altLang="zh-CN" dirty="0"/>
              <a:t>(Linux/MAC)</a:t>
            </a:r>
          </a:p>
          <a:p>
            <a:pPr lvl="1"/>
            <a:endParaRPr kumimoji="1" lang="en-US" altLang="zh-CN" dirty="0"/>
          </a:p>
          <a:p>
            <a:pPr lvl="1"/>
            <a:endParaRPr kumimoji="1" lang="en-US" altLang="zh-CN" dirty="0"/>
          </a:p>
          <a:p>
            <a:pPr lvl="1"/>
            <a:endParaRPr kumimoji="1" lang="en-US" altLang="zh-CN" dirty="0"/>
          </a:p>
          <a:p>
            <a:pPr lvl="1"/>
            <a:endParaRPr kumimoji="1" lang="en-US" altLang="zh-CN" dirty="0"/>
          </a:p>
        </p:txBody>
      </p:sp>
      <p:sp>
        <p:nvSpPr>
          <p:cNvPr id="3" name="灯片编号占位符 2">
            <a:extLst>
              <a:ext uri="{FF2B5EF4-FFF2-40B4-BE49-F238E27FC236}">
                <a16:creationId xmlns:a16="http://schemas.microsoft.com/office/drawing/2014/main" id="{03442731-EA7D-4442-974A-46EAF10A3E6E}"/>
              </a:ext>
            </a:extLst>
          </p:cNvPr>
          <p:cNvSpPr>
            <a:spLocks noGrp="1"/>
          </p:cNvSpPr>
          <p:nvPr>
            <p:ph type="sldNum" sz="quarter" idx="12"/>
          </p:nvPr>
        </p:nvSpPr>
        <p:spPr/>
        <p:txBody>
          <a:bodyPr/>
          <a:lstStyle/>
          <a:p>
            <a:pPr>
              <a:defRPr/>
            </a:pPr>
            <a:fld id="{BFD7BE51-03DD-4CCA-8227-D775462981B4}" type="slidenum">
              <a:rPr lang="en-US" altLang="zh-CN" smtClean="0"/>
              <a:pPr>
                <a:defRPr/>
              </a:pPr>
              <a:t>35</a:t>
            </a:fld>
            <a:endParaRPr lang="en-US" altLang="zh-CN"/>
          </a:p>
        </p:txBody>
      </p:sp>
    </p:spTree>
    <p:extLst>
      <p:ext uri="{BB962C8B-B14F-4D97-AF65-F5344CB8AC3E}">
        <p14:creationId xmlns:p14="http://schemas.microsoft.com/office/powerpoint/2010/main" val="16082094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9512" y="116632"/>
            <a:ext cx="8568952" cy="1325563"/>
          </a:xfrm>
        </p:spPr>
        <p:txBody>
          <a:bodyPr/>
          <a:lstStyle/>
          <a:p>
            <a:r>
              <a:rPr lang="zh-CN" altLang="en-US" dirty="0"/>
              <a:t>命令提示符</a:t>
            </a:r>
            <a:r>
              <a:rPr lang="en-US" altLang="zh-CN" dirty="0"/>
              <a:t>(</a:t>
            </a:r>
            <a:r>
              <a:rPr lang="zh-CN" altLang="en-US" dirty="0"/>
              <a:t>命令行</a:t>
            </a:r>
            <a:r>
              <a:rPr lang="en-US" altLang="zh-CN" dirty="0"/>
              <a:t>)</a:t>
            </a:r>
            <a:r>
              <a:rPr lang="zh-CN" altLang="en-US" dirty="0"/>
              <a:t>常见操作</a:t>
            </a:r>
            <a:endParaRPr lang="en-US" altLang="zh-CN" dirty="0"/>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内容占位符 2"/>
          <p:cNvSpPr>
            <a:spLocks noGrp="1"/>
          </p:cNvSpPr>
          <p:nvPr>
            <p:ph idx="1"/>
          </p:nvPr>
        </p:nvSpPr>
        <p:spPr>
          <a:xfrm>
            <a:off x="459677" y="1188255"/>
            <a:ext cx="8432803" cy="5337089"/>
          </a:xfrm>
        </p:spPr>
        <p:txBody>
          <a:bodyPr/>
          <a:lstStyle/>
          <a:p>
            <a:r>
              <a:rPr kumimoji="1" lang="zh-CN" altLang="en-US" dirty="0"/>
              <a:t>查看当前目录下的文件</a:t>
            </a:r>
            <a:endParaRPr kumimoji="1" lang="en-US" altLang="zh-CN" dirty="0"/>
          </a:p>
          <a:p>
            <a:pPr lvl="1"/>
            <a:r>
              <a:rPr kumimoji="1" lang="en-US" altLang="zh-CN" dirty="0" err="1"/>
              <a:t>dir</a:t>
            </a:r>
            <a:r>
              <a:rPr kumimoji="1" lang="zh-CN" altLang="en-US" dirty="0"/>
              <a:t> </a:t>
            </a:r>
            <a:r>
              <a:rPr lang="en-US" altLang="zh-CN" dirty="0"/>
              <a:t>(Win)</a:t>
            </a:r>
            <a:endParaRPr kumimoji="1" lang="en-US" altLang="zh-CN" dirty="0"/>
          </a:p>
          <a:p>
            <a:pPr lvl="1"/>
            <a:r>
              <a:rPr kumimoji="1" lang="en-US" altLang="zh-CN" dirty="0"/>
              <a:t>ls</a:t>
            </a:r>
            <a:r>
              <a:rPr kumimoji="1" lang="zh-CN" altLang="en-US" dirty="0"/>
              <a:t> </a:t>
            </a:r>
            <a:r>
              <a:rPr kumimoji="1" lang="en-US" altLang="zh-CN" dirty="0"/>
              <a:t>(Linux/MAC)</a:t>
            </a:r>
          </a:p>
          <a:p>
            <a:r>
              <a:rPr kumimoji="1" lang="zh-CN" altLang="en-US" dirty="0"/>
              <a:t>进入上一层目录</a:t>
            </a:r>
            <a:endParaRPr kumimoji="1" lang="en-US" altLang="zh-CN" dirty="0"/>
          </a:p>
          <a:p>
            <a:pPr lvl="1"/>
            <a:r>
              <a:rPr kumimoji="1" lang="en-US" altLang="zh-CN" dirty="0"/>
              <a:t>cd</a:t>
            </a:r>
            <a:r>
              <a:rPr kumimoji="1" lang="zh-CN" altLang="en-US" dirty="0"/>
              <a:t> </a:t>
            </a:r>
            <a:r>
              <a:rPr kumimoji="1" lang="en-US" altLang="zh-CN" dirty="0"/>
              <a:t>..</a:t>
            </a:r>
            <a:r>
              <a:rPr kumimoji="1" lang="zh-CN" altLang="en-US" dirty="0"/>
              <a:t> </a:t>
            </a:r>
            <a:r>
              <a:rPr kumimoji="1" lang="en-US" altLang="zh-CN" dirty="0"/>
              <a:t>(Win/Linux/MAC)</a:t>
            </a:r>
          </a:p>
          <a:p>
            <a:r>
              <a:rPr kumimoji="1" lang="zh-CN" altLang="en-US" dirty="0"/>
              <a:t>进入</a:t>
            </a:r>
            <a:r>
              <a:rPr kumimoji="1" lang="en-US" altLang="zh-CN" dirty="0"/>
              <a:t>OOP2020</a:t>
            </a:r>
            <a:r>
              <a:rPr kumimoji="1" lang="zh-CN" altLang="en-US" dirty="0"/>
              <a:t>目录</a:t>
            </a:r>
            <a:endParaRPr kumimoji="1" lang="en-US" altLang="zh-CN" dirty="0"/>
          </a:p>
          <a:p>
            <a:pPr lvl="1"/>
            <a:r>
              <a:rPr kumimoji="1" lang="en-US" altLang="zh-CN" dirty="0"/>
              <a:t>cd</a:t>
            </a:r>
            <a:r>
              <a:rPr kumimoji="1" lang="zh-CN" altLang="en-US" dirty="0"/>
              <a:t> </a:t>
            </a:r>
            <a:r>
              <a:rPr kumimoji="1" lang="en-US" altLang="zh-CN" dirty="0"/>
              <a:t>OOP2020</a:t>
            </a:r>
            <a:r>
              <a:rPr kumimoji="1" lang="zh-CN" altLang="en-US" dirty="0"/>
              <a:t> </a:t>
            </a:r>
            <a:r>
              <a:rPr kumimoji="1" lang="en-US" altLang="zh-CN" dirty="0"/>
              <a:t>(Win/Linux/MAC)</a:t>
            </a:r>
          </a:p>
          <a:p>
            <a:r>
              <a:rPr kumimoji="1" lang="zh-CN" altLang="en-US" dirty="0"/>
              <a:t>删除</a:t>
            </a:r>
            <a:r>
              <a:rPr kumimoji="1" lang="en-US" altLang="zh-CN" dirty="0" err="1"/>
              <a:t>a.cpp</a:t>
            </a:r>
            <a:r>
              <a:rPr kumimoji="1" lang="zh-CN" altLang="en-US" dirty="0"/>
              <a:t>文件 </a:t>
            </a:r>
            <a:endParaRPr kumimoji="1" lang="en-US" altLang="zh-CN" dirty="0"/>
          </a:p>
          <a:p>
            <a:pPr lvl="1"/>
            <a:r>
              <a:rPr kumimoji="1" lang="en-US" altLang="zh-CN" dirty="0"/>
              <a:t>del</a:t>
            </a:r>
            <a:r>
              <a:rPr kumimoji="1" lang="zh-CN" altLang="en-US" dirty="0"/>
              <a:t> </a:t>
            </a:r>
            <a:r>
              <a:rPr kumimoji="1" lang="en-US" altLang="zh-CN" dirty="0" err="1"/>
              <a:t>a.cpp</a:t>
            </a:r>
            <a:r>
              <a:rPr kumimoji="1" lang="zh-CN" altLang="en-US" dirty="0"/>
              <a:t> </a:t>
            </a:r>
            <a:r>
              <a:rPr kumimoji="1" lang="en-US" altLang="zh-CN" dirty="0"/>
              <a:t>(Win)</a:t>
            </a:r>
          </a:p>
          <a:p>
            <a:pPr lvl="1"/>
            <a:r>
              <a:rPr kumimoji="1" lang="en-US" altLang="zh-CN" dirty="0" err="1"/>
              <a:t>rm</a:t>
            </a:r>
            <a:r>
              <a:rPr kumimoji="1" lang="zh-CN" altLang="en-US" dirty="0"/>
              <a:t> </a:t>
            </a:r>
            <a:r>
              <a:rPr kumimoji="1" lang="en-US" altLang="zh-CN" dirty="0" err="1"/>
              <a:t>a.cpp</a:t>
            </a:r>
            <a:r>
              <a:rPr kumimoji="1" lang="zh-CN" altLang="en-US" dirty="0"/>
              <a:t> </a:t>
            </a:r>
            <a:r>
              <a:rPr kumimoji="1" lang="en-US" altLang="zh-CN" dirty="0"/>
              <a:t>(Linux/MAC)</a:t>
            </a:r>
          </a:p>
          <a:p>
            <a:r>
              <a:rPr kumimoji="1" lang="zh-CN" altLang="en-US" dirty="0"/>
              <a:t>删除</a:t>
            </a:r>
            <a:r>
              <a:rPr kumimoji="1" lang="en-US" altLang="zh-CN" dirty="0"/>
              <a:t>OOP2020</a:t>
            </a:r>
            <a:r>
              <a:rPr kumimoji="1" lang="zh-CN" altLang="en-US" dirty="0"/>
              <a:t>目录以及目录下的所有文件</a:t>
            </a:r>
            <a:endParaRPr kumimoji="1" lang="en-US" altLang="zh-CN" dirty="0"/>
          </a:p>
          <a:p>
            <a:pPr lvl="1"/>
            <a:r>
              <a:rPr kumimoji="1" lang="en-US" altLang="zh-CN" dirty="0" err="1"/>
              <a:t>rmdir</a:t>
            </a:r>
            <a:r>
              <a:rPr kumimoji="1" lang="zh-CN" altLang="en-US" dirty="0"/>
              <a:t> </a:t>
            </a:r>
            <a:r>
              <a:rPr kumimoji="1" lang="en-US" altLang="zh-CN" dirty="0"/>
              <a:t>/s</a:t>
            </a:r>
            <a:r>
              <a:rPr kumimoji="1" lang="zh-CN" altLang="en-US" dirty="0"/>
              <a:t> </a:t>
            </a:r>
            <a:r>
              <a:rPr kumimoji="1" lang="en-US" altLang="zh-CN" dirty="0"/>
              <a:t>OOP2020</a:t>
            </a:r>
            <a:r>
              <a:rPr kumimoji="1" lang="zh-CN" altLang="en-US" dirty="0"/>
              <a:t> </a:t>
            </a:r>
            <a:r>
              <a:rPr kumimoji="1" lang="en-US" altLang="zh-CN" dirty="0"/>
              <a:t>(Win)</a:t>
            </a:r>
          </a:p>
          <a:p>
            <a:pPr lvl="1"/>
            <a:r>
              <a:rPr kumimoji="1" lang="en-US" altLang="zh-CN" dirty="0" err="1"/>
              <a:t>rm</a:t>
            </a:r>
            <a:r>
              <a:rPr kumimoji="1" lang="zh-CN" altLang="en-US" dirty="0"/>
              <a:t> </a:t>
            </a:r>
            <a:r>
              <a:rPr kumimoji="1" lang="en-US" altLang="zh-CN" dirty="0"/>
              <a:t>–r</a:t>
            </a:r>
            <a:r>
              <a:rPr kumimoji="1" lang="zh-CN" altLang="en-US" dirty="0"/>
              <a:t> </a:t>
            </a:r>
            <a:r>
              <a:rPr kumimoji="1" lang="en-US" altLang="zh-CN" dirty="0"/>
              <a:t>OOP2020</a:t>
            </a:r>
            <a:r>
              <a:rPr kumimoji="1" lang="zh-CN" altLang="en-US" dirty="0"/>
              <a:t> </a:t>
            </a:r>
            <a:r>
              <a:rPr kumimoji="1" lang="en-US" altLang="zh-CN" dirty="0"/>
              <a:t>(Linux/MAC)</a:t>
            </a:r>
          </a:p>
          <a:p>
            <a:pPr lvl="1"/>
            <a:endParaRPr kumimoji="1" lang="en-US" altLang="zh-CN" dirty="0"/>
          </a:p>
          <a:p>
            <a:endParaRPr kumimoji="1" lang="en-US" altLang="zh-CN" dirty="0"/>
          </a:p>
          <a:p>
            <a:pPr lvl="1"/>
            <a:endParaRPr kumimoji="1" lang="en-US" altLang="zh-CN" dirty="0"/>
          </a:p>
        </p:txBody>
      </p:sp>
      <p:sp>
        <p:nvSpPr>
          <p:cNvPr id="3" name="灯片编号占位符 2">
            <a:extLst>
              <a:ext uri="{FF2B5EF4-FFF2-40B4-BE49-F238E27FC236}">
                <a16:creationId xmlns:a16="http://schemas.microsoft.com/office/drawing/2014/main" id="{34E698D6-50FD-CD4E-9F04-30EBDBAF9E97}"/>
              </a:ext>
            </a:extLst>
          </p:cNvPr>
          <p:cNvSpPr>
            <a:spLocks noGrp="1"/>
          </p:cNvSpPr>
          <p:nvPr>
            <p:ph type="sldNum" sz="quarter" idx="12"/>
          </p:nvPr>
        </p:nvSpPr>
        <p:spPr/>
        <p:txBody>
          <a:bodyPr/>
          <a:lstStyle/>
          <a:p>
            <a:pPr>
              <a:defRPr/>
            </a:pPr>
            <a:fld id="{BFD7BE51-03DD-4CCA-8227-D775462981B4}" type="slidenum">
              <a:rPr lang="en-US" altLang="zh-CN" smtClean="0"/>
              <a:pPr>
                <a:defRPr/>
              </a:pPr>
              <a:t>36</a:t>
            </a:fld>
            <a:endParaRPr lang="en-US" altLang="zh-CN"/>
          </a:p>
        </p:txBody>
      </p:sp>
    </p:spTree>
    <p:extLst>
      <p:ext uri="{BB962C8B-B14F-4D97-AF65-F5344CB8AC3E}">
        <p14:creationId xmlns:p14="http://schemas.microsoft.com/office/powerpoint/2010/main" val="158478569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9512" y="116632"/>
            <a:ext cx="8568952" cy="1325563"/>
          </a:xfrm>
        </p:spPr>
        <p:txBody>
          <a:bodyPr/>
          <a:lstStyle/>
          <a:p>
            <a:r>
              <a:rPr lang="zh-CN" altLang="en-US" dirty="0"/>
              <a:t>命令提示符</a:t>
            </a:r>
            <a:r>
              <a:rPr lang="en-US" altLang="zh-CN" dirty="0"/>
              <a:t>(</a:t>
            </a:r>
            <a:r>
              <a:rPr lang="zh-CN" altLang="en-US" dirty="0"/>
              <a:t>命令行</a:t>
            </a:r>
            <a:r>
              <a:rPr lang="en-US" altLang="zh-CN" dirty="0"/>
              <a:t>)</a:t>
            </a:r>
            <a:r>
              <a:rPr lang="zh-CN" altLang="en-US" dirty="0"/>
              <a:t>常见操作</a:t>
            </a:r>
            <a:endParaRPr lang="en-US" altLang="zh-CN" dirty="0"/>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内容占位符 2"/>
          <p:cNvSpPr>
            <a:spLocks noGrp="1"/>
          </p:cNvSpPr>
          <p:nvPr>
            <p:ph idx="1"/>
          </p:nvPr>
        </p:nvSpPr>
        <p:spPr>
          <a:xfrm>
            <a:off x="459677" y="1196752"/>
            <a:ext cx="8432803" cy="5337089"/>
          </a:xfrm>
        </p:spPr>
        <p:txBody>
          <a:bodyPr/>
          <a:lstStyle/>
          <a:p>
            <a:r>
              <a:rPr kumimoji="1" lang="zh-CN" altLang="en-US" dirty="0"/>
              <a:t>将</a:t>
            </a:r>
            <a:r>
              <a:rPr kumimoji="1" lang="en-US" altLang="zh-CN" dirty="0" err="1"/>
              <a:t>a.cpp</a:t>
            </a:r>
            <a:r>
              <a:rPr kumimoji="1" lang="zh-CN" altLang="en-US" dirty="0"/>
              <a:t>移动至</a:t>
            </a:r>
            <a:r>
              <a:rPr kumimoji="1" lang="en-US" altLang="zh-CN" dirty="0"/>
              <a:t>OOP2020</a:t>
            </a:r>
            <a:r>
              <a:rPr kumimoji="1" lang="zh-CN" altLang="en-US" dirty="0"/>
              <a:t>目录</a:t>
            </a:r>
            <a:endParaRPr kumimoji="1" lang="en-US" altLang="zh-CN" dirty="0"/>
          </a:p>
          <a:p>
            <a:pPr lvl="1"/>
            <a:r>
              <a:rPr kumimoji="1" lang="en-US" altLang="zh-CN" dirty="0"/>
              <a:t>move</a:t>
            </a:r>
            <a:r>
              <a:rPr kumimoji="1" lang="zh-CN" altLang="en-US" dirty="0"/>
              <a:t> </a:t>
            </a:r>
            <a:r>
              <a:rPr kumimoji="1" lang="en-US" altLang="zh-CN" dirty="0" err="1"/>
              <a:t>a.cpp</a:t>
            </a:r>
            <a:r>
              <a:rPr kumimoji="1" lang="zh-CN" altLang="en-US" dirty="0"/>
              <a:t> </a:t>
            </a:r>
            <a:r>
              <a:rPr kumimoji="1" lang="en-US" altLang="zh-CN" dirty="0"/>
              <a:t>OOP2020\</a:t>
            </a:r>
            <a:r>
              <a:rPr kumimoji="1" lang="zh-CN" altLang="en-US" dirty="0"/>
              <a:t> </a:t>
            </a:r>
            <a:r>
              <a:rPr kumimoji="1" lang="en-US" altLang="zh-CN" dirty="0"/>
              <a:t>(Win)</a:t>
            </a:r>
          </a:p>
          <a:p>
            <a:pPr lvl="1"/>
            <a:r>
              <a:rPr kumimoji="1" lang="en-US" altLang="zh-CN" dirty="0"/>
              <a:t>mv</a:t>
            </a:r>
            <a:r>
              <a:rPr kumimoji="1" lang="zh-CN" altLang="en-US" dirty="0"/>
              <a:t> </a:t>
            </a:r>
            <a:r>
              <a:rPr kumimoji="1" lang="en-US" altLang="zh-CN" dirty="0" err="1"/>
              <a:t>a.cpp</a:t>
            </a:r>
            <a:r>
              <a:rPr kumimoji="1" lang="zh-CN" altLang="en-US" dirty="0"/>
              <a:t> </a:t>
            </a:r>
            <a:r>
              <a:rPr kumimoji="1" lang="en-US" altLang="zh-CN" dirty="0"/>
              <a:t>OOP2020/</a:t>
            </a:r>
            <a:r>
              <a:rPr kumimoji="1" lang="zh-CN" altLang="en-US" dirty="0"/>
              <a:t> </a:t>
            </a:r>
            <a:r>
              <a:rPr kumimoji="1" lang="en-US" altLang="zh-CN" dirty="0"/>
              <a:t>(Linux/MAC)</a:t>
            </a:r>
          </a:p>
          <a:p>
            <a:r>
              <a:rPr kumimoji="1" lang="zh-CN" altLang="en-US" dirty="0"/>
              <a:t>将</a:t>
            </a:r>
            <a:r>
              <a:rPr kumimoji="1" lang="en-US" altLang="zh-CN" dirty="0" err="1"/>
              <a:t>a.cpp</a:t>
            </a:r>
            <a:r>
              <a:rPr kumimoji="1" lang="zh-CN" altLang="en-US" dirty="0"/>
              <a:t>拷贝至</a:t>
            </a:r>
            <a:r>
              <a:rPr kumimoji="1" lang="en-US" altLang="zh-CN" dirty="0"/>
              <a:t>OOP2020</a:t>
            </a:r>
            <a:r>
              <a:rPr kumimoji="1" lang="zh-CN" altLang="en-US" dirty="0"/>
              <a:t>目录</a:t>
            </a:r>
            <a:endParaRPr kumimoji="1" lang="en-US" altLang="zh-CN" dirty="0"/>
          </a:p>
          <a:p>
            <a:pPr lvl="1"/>
            <a:r>
              <a:rPr kumimoji="1" lang="en-US" altLang="zh-CN" dirty="0"/>
              <a:t>copy</a:t>
            </a:r>
            <a:r>
              <a:rPr kumimoji="1" lang="zh-CN" altLang="en-US" dirty="0"/>
              <a:t> </a:t>
            </a:r>
            <a:r>
              <a:rPr kumimoji="1" lang="en-US" altLang="zh-CN" dirty="0" err="1"/>
              <a:t>a.cpp</a:t>
            </a:r>
            <a:r>
              <a:rPr kumimoji="1" lang="zh-CN" altLang="en-US" dirty="0"/>
              <a:t> </a:t>
            </a:r>
            <a:r>
              <a:rPr kumimoji="1" lang="en-US" altLang="zh-CN" dirty="0"/>
              <a:t>OOP2020\</a:t>
            </a:r>
            <a:r>
              <a:rPr kumimoji="1" lang="zh-CN" altLang="en-US" dirty="0"/>
              <a:t> </a:t>
            </a:r>
            <a:r>
              <a:rPr kumimoji="1" lang="en-US" altLang="zh-CN" dirty="0"/>
              <a:t>(Win)</a:t>
            </a:r>
          </a:p>
          <a:p>
            <a:pPr lvl="1"/>
            <a:r>
              <a:rPr kumimoji="1" lang="en-US" altLang="zh-CN" dirty="0" err="1"/>
              <a:t>cp</a:t>
            </a:r>
            <a:r>
              <a:rPr kumimoji="1" lang="zh-CN" altLang="en-US" dirty="0"/>
              <a:t> </a:t>
            </a:r>
            <a:r>
              <a:rPr kumimoji="1" lang="en-US" altLang="zh-CN" dirty="0" err="1"/>
              <a:t>a.cpp</a:t>
            </a:r>
            <a:r>
              <a:rPr kumimoji="1" lang="zh-CN" altLang="en-US" dirty="0"/>
              <a:t> </a:t>
            </a:r>
            <a:r>
              <a:rPr kumimoji="1" lang="en-US" altLang="zh-CN" dirty="0"/>
              <a:t>OOP2020/</a:t>
            </a:r>
            <a:r>
              <a:rPr kumimoji="1" lang="zh-CN" altLang="en-US" dirty="0"/>
              <a:t> </a:t>
            </a:r>
            <a:r>
              <a:rPr kumimoji="1" lang="en-US" altLang="zh-CN" dirty="0"/>
              <a:t>(Linux/MAC)</a:t>
            </a:r>
          </a:p>
          <a:p>
            <a:r>
              <a:rPr kumimoji="1" lang="zh-CN" altLang="en-US" dirty="0"/>
              <a:t>将</a:t>
            </a:r>
            <a:r>
              <a:rPr kumimoji="1" lang="en-US" altLang="zh-CN" dirty="0"/>
              <a:t>a</a:t>
            </a:r>
            <a:r>
              <a:rPr kumimoji="1" lang="zh-CN" altLang="en-US" dirty="0"/>
              <a:t>目录下的所有文件拷贝到</a:t>
            </a:r>
            <a:r>
              <a:rPr kumimoji="1" lang="en-US" altLang="zh-CN" dirty="0"/>
              <a:t>OOP2020</a:t>
            </a:r>
            <a:r>
              <a:rPr kumimoji="1" lang="zh-CN" altLang="en-US" dirty="0"/>
              <a:t>目录</a:t>
            </a:r>
            <a:endParaRPr kumimoji="1" lang="en-US" altLang="zh-CN" dirty="0"/>
          </a:p>
          <a:p>
            <a:pPr lvl="1"/>
            <a:r>
              <a:rPr kumimoji="1" lang="en-US" altLang="zh-CN" dirty="0" err="1"/>
              <a:t>xcopy</a:t>
            </a:r>
            <a:r>
              <a:rPr kumimoji="1" lang="zh-CN" altLang="en-US" dirty="0"/>
              <a:t> </a:t>
            </a:r>
            <a:r>
              <a:rPr kumimoji="1" lang="en-US" altLang="zh-CN" dirty="0"/>
              <a:t>/e</a:t>
            </a:r>
            <a:r>
              <a:rPr kumimoji="1" lang="zh-CN" altLang="en-US" dirty="0"/>
              <a:t> </a:t>
            </a:r>
            <a:r>
              <a:rPr kumimoji="1" lang="en-US" altLang="zh-CN" dirty="0"/>
              <a:t>a</a:t>
            </a:r>
            <a:r>
              <a:rPr kumimoji="1" lang="zh-CN" altLang="en-US" dirty="0"/>
              <a:t> </a:t>
            </a:r>
            <a:r>
              <a:rPr kumimoji="1" lang="en-US" altLang="zh-CN" dirty="0"/>
              <a:t>OOP2020</a:t>
            </a:r>
            <a:r>
              <a:rPr kumimoji="1" lang="zh-CN" altLang="en-US" dirty="0"/>
              <a:t> </a:t>
            </a:r>
            <a:r>
              <a:rPr kumimoji="1" lang="en-US" altLang="zh-CN" dirty="0"/>
              <a:t>(Win)</a:t>
            </a:r>
          </a:p>
          <a:p>
            <a:pPr lvl="1"/>
            <a:r>
              <a:rPr kumimoji="1" lang="en-US" altLang="zh-CN" dirty="0"/>
              <a:t>cp –r a OOP2020</a:t>
            </a:r>
            <a:r>
              <a:rPr kumimoji="1" lang="zh-CN" altLang="en-US" dirty="0"/>
              <a:t> </a:t>
            </a:r>
            <a:r>
              <a:rPr kumimoji="1" lang="en-US" altLang="zh-CN" dirty="0"/>
              <a:t>(Linux/MAC)</a:t>
            </a:r>
          </a:p>
          <a:p>
            <a:r>
              <a:rPr kumimoji="1" lang="en-US" altLang="zh-CN" dirty="0"/>
              <a:t>OS</a:t>
            </a:r>
            <a:r>
              <a:rPr kumimoji="1" lang="zh-CN" altLang="en-US" dirty="0"/>
              <a:t> </a:t>
            </a:r>
            <a:r>
              <a:rPr kumimoji="1" lang="en-US" altLang="zh-CN" dirty="0"/>
              <a:t>X</a:t>
            </a:r>
            <a:r>
              <a:rPr kumimoji="1" lang="zh-CN" altLang="en-US" dirty="0"/>
              <a:t>上命令提示符与</a:t>
            </a:r>
            <a:r>
              <a:rPr kumimoji="1" lang="en-US" altLang="zh-CN" dirty="0" err="1"/>
              <a:t>Liunx</a:t>
            </a:r>
            <a:r>
              <a:rPr kumimoji="1" lang="zh-CN" altLang="en-US" dirty="0"/>
              <a:t>基本一致</a:t>
            </a:r>
            <a:endParaRPr kumimoji="1" lang="en-US" altLang="zh-CN" dirty="0"/>
          </a:p>
          <a:p>
            <a:r>
              <a:rPr kumimoji="1" lang="en-US" altLang="zh-CN" dirty="0"/>
              <a:t>Windows</a:t>
            </a:r>
            <a:r>
              <a:rPr kumimoji="1" lang="zh-CN" altLang="en-US" dirty="0"/>
              <a:t>上命令提示符与</a:t>
            </a:r>
            <a:r>
              <a:rPr kumimoji="1" lang="en-US" altLang="zh-CN" dirty="0" err="1"/>
              <a:t>Liunx</a:t>
            </a:r>
            <a:r>
              <a:rPr kumimoji="1" lang="zh-CN" altLang="en-US" dirty="0"/>
              <a:t>较为相似</a:t>
            </a:r>
            <a:endParaRPr kumimoji="1" lang="en-US" altLang="zh-CN" dirty="0"/>
          </a:p>
          <a:p>
            <a:r>
              <a:rPr kumimoji="1" lang="zh-CN" altLang="en-US" dirty="0"/>
              <a:t>更多命令提示符用法请大家课后自行学习与练习</a:t>
            </a:r>
            <a:endParaRPr kumimoji="1" lang="en-US" altLang="zh-CN" dirty="0"/>
          </a:p>
          <a:p>
            <a:endParaRPr kumimoji="1" lang="en-US" altLang="zh-CN" dirty="0"/>
          </a:p>
          <a:p>
            <a:pPr lvl="1"/>
            <a:endParaRPr kumimoji="1" lang="en-US" altLang="zh-CN" dirty="0"/>
          </a:p>
          <a:p>
            <a:pPr lvl="1"/>
            <a:endParaRPr kumimoji="1" lang="en-US" altLang="zh-CN" dirty="0"/>
          </a:p>
        </p:txBody>
      </p:sp>
      <p:sp>
        <p:nvSpPr>
          <p:cNvPr id="3" name="灯片编号占位符 2">
            <a:extLst>
              <a:ext uri="{FF2B5EF4-FFF2-40B4-BE49-F238E27FC236}">
                <a16:creationId xmlns:a16="http://schemas.microsoft.com/office/drawing/2014/main" id="{1AD70A03-AD47-554D-86D7-BC202A789668}"/>
              </a:ext>
            </a:extLst>
          </p:cNvPr>
          <p:cNvSpPr>
            <a:spLocks noGrp="1"/>
          </p:cNvSpPr>
          <p:nvPr>
            <p:ph type="sldNum" sz="quarter" idx="12"/>
          </p:nvPr>
        </p:nvSpPr>
        <p:spPr/>
        <p:txBody>
          <a:bodyPr/>
          <a:lstStyle/>
          <a:p>
            <a:pPr>
              <a:defRPr/>
            </a:pPr>
            <a:fld id="{BFD7BE51-03DD-4CCA-8227-D775462981B4}" type="slidenum">
              <a:rPr lang="en-US" altLang="zh-CN" smtClean="0"/>
              <a:pPr>
                <a:defRPr/>
              </a:pPr>
              <a:t>37</a:t>
            </a:fld>
            <a:endParaRPr lang="en-US" altLang="zh-CN"/>
          </a:p>
        </p:txBody>
      </p:sp>
    </p:spTree>
    <p:extLst>
      <p:ext uri="{BB962C8B-B14F-4D97-AF65-F5344CB8AC3E}">
        <p14:creationId xmlns:p14="http://schemas.microsoft.com/office/powerpoint/2010/main" val="18099938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d">
            <a:hlinkClick r:id="" action="ppaction://media"/>
            <a:extLst>
              <a:ext uri="{FF2B5EF4-FFF2-40B4-BE49-F238E27FC236}">
                <a16:creationId xmlns:a16="http://schemas.microsoft.com/office/drawing/2014/main" id="{C49168B5-03FD-CF4C-805F-BCD02014DFE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521" b="8020"/>
          <a:stretch/>
        </p:blipFill>
        <p:spPr>
          <a:xfrm>
            <a:off x="0" y="1124744"/>
            <a:ext cx="9144000" cy="5112568"/>
          </a:xfrm>
          <a:prstGeom prst="rect">
            <a:avLst/>
          </a:prstGeom>
        </p:spPr>
      </p:pic>
      <p:sp>
        <p:nvSpPr>
          <p:cNvPr id="3" name="标题 1"/>
          <p:cNvSpPr>
            <a:spLocks noGrp="1"/>
          </p:cNvSpPr>
          <p:nvPr>
            <p:ph type="title"/>
          </p:nvPr>
        </p:nvSpPr>
        <p:spPr>
          <a:xfrm>
            <a:off x="179512" y="116632"/>
            <a:ext cx="8568952" cy="1325563"/>
          </a:xfrm>
        </p:spPr>
        <p:txBody>
          <a:bodyPr/>
          <a:lstStyle/>
          <a:p>
            <a:r>
              <a:rPr lang="en-US" altLang="zh-CN" dirty="0"/>
              <a:t>Linux/Mac</a:t>
            </a:r>
            <a:r>
              <a:rPr lang="zh-CN" altLang="en-US" dirty="0"/>
              <a:t> 命令行演示① </a:t>
            </a:r>
            <a:endParaRPr lang="en-US" altLang="zh-CN" dirty="0"/>
          </a:p>
        </p:txBody>
      </p:sp>
      <p:sp>
        <p:nvSpPr>
          <p:cNvPr id="2" name="灯片编号占位符 1">
            <a:extLst>
              <a:ext uri="{FF2B5EF4-FFF2-40B4-BE49-F238E27FC236}">
                <a16:creationId xmlns:a16="http://schemas.microsoft.com/office/drawing/2014/main" id="{AE540CA8-21C6-BE48-A4F4-945CE46B9E07}"/>
              </a:ext>
            </a:extLst>
          </p:cNvPr>
          <p:cNvSpPr>
            <a:spLocks noGrp="1"/>
          </p:cNvSpPr>
          <p:nvPr>
            <p:ph type="sldNum" sz="quarter" idx="12"/>
          </p:nvPr>
        </p:nvSpPr>
        <p:spPr/>
        <p:txBody>
          <a:bodyPr/>
          <a:lstStyle/>
          <a:p>
            <a:pPr>
              <a:defRPr/>
            </a:pPr>
            <a:fld id="{BFD7BE51-03DD-4CCA-8227-D775462981B4}" type="slidenum">
              <a:rPr lang="en-US" altLang="zh-CN" smtClean="0"/>
              <a:pPr>
                <a:defRPr/>
              </a:pPr>
              <a:t>38</a:t>
            </a:fld>
            <a:endParaRPr lang="en-US" altLang="zh-CN"/>
          </a:p>
        </p:txBody>
      </p:sp>
    </p:spTree>
    <p:extLst>
      <p:ext uri="{BB962C8B-B14F-4D97-AF65-F5344CB8AC3E}">
        <p14:creationId xmlns:p14="http://schemas.microsoft.com/office/powerpoint/2010/main" val="3202753863"/>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6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el">
            <a:hlinkClick r:id="" action="ppaction://media"/>
            <a:extLst>
              <a:ext uri="{FF2B5EF4-FFF2-40B4-BE49-F238E27FC236}">
                <a16:creationId xmlns:a16="http://schemas.microsoft.com/office/drawing/2014/main" id="{141EE4E5-0744-9449-874D-9FE76E82D53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521" b="8020"/>
          <a:stretch/>
        </p:blipFill>
        <p:spPr>
          <a:xfrm>
            <a:off x="0" y="1124744"/>
            <a:ext cx="9144000" cy="5112568"/>
          </a:xfrm>
          <a:prstGeom prst="rect">
            <a:avLst/>
          </a:prstGeom>
        </p:spPr>
      </p:pic>
      <p:sp>
        <p:nvSpPr>
          <p:cNvPr id="3" name="标题 1"/>
          <p:cNvSpPr>
            <a:spLocks noGrp="1"/>
          </p:cNvSpPr>
          <p:nvPr>
            <p:ph type="title"/>
          </p:nvPr>
        </p:nvSpPr>
        <p:spPr>
          <a:xfrm>
            <a:off x="179512" y="116632"/>
            <a:ext cx="8568952" cy="1325563"/>
          </a:xfrm>
        </p:spPr>
        <p:txBody>
          <a:bodyPr/>
          <a:lstStyle/>
          <a:p>
            <a:r>
              <a:rPr lang="en-US" altLang="zh-CN" dirty="0"/>
              <a:t>Linux/Mac</a:t>
            </a:r>
            <a:r>
              <a:rPr lang="zh-CN" altLang="en-US" dirty="0"/>
              <a:t> 命令行演示② </a:t>
            </a:r>
            <a:endParaRPr lang="en-US" altLang="zh-CN" dirty="0"/>
          </a:p>
        </p:txBody>
      </p:sp>
      <p:sp>
        <p:nvSpPr>
          <p:cNvPr id="4" name="灯片编号占位符 3">
            <a:extLst>
              <a:ext uri="{FF2B5EF4-FFF2-40B4-BE49-F238E27FC236}">
                <a16:creationId xmlns:a16="http://schemas.microsoft.com/office/drawing/2014/main" id="{278CFAF5-4B92-DA48-A71B-F86310D29712}"/>
              </a:ext>
            </a:extLst>
          </p:cNvPr>
          <p:cNvSpPr>
            <a:spLocks noGrp="1"/>
          </p:cNvSpPr>
          <p:nvPr>
            <p:ph type="sldNum" sz="quarter" idx="12"/>
          </p:nvPr>
        </p:nvSpPr>
        <p:spPr/>
        <p:txBody>
          <a:bodyPr/>
          <a:lstStyle/>
          <a:p>
            <a:pPr>
              <a:defRPr/>
            </a:pPr>
            <a:fld id="{BFD7BE51-03DD-4CCA-8227-D775462981B4}" type="slidenum">
              <a:rPr lang="en-US" altLang="zh-CN" smtClean="0"/>
              <a:pPr>
                <a:defRPr/>
              </a:pPr>
              <a:t>39</a:t>
            </a:fld>
            <a:endParaRPr lang="en-US" altLang="zh-CN"/>
          </a:p>
        </p:txBody>
      </p:sp>
    </p:spTree>
    <p:extLst>
      <p:ext uri="{BB962C8B-B14F-4D97-AF65-F5344CB8AC3E}">
        <p14:creationId xmlns:p14="http://schemas.microsoft.com/office/powerpoint/2010/main" val="2208795133"/>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29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OOP</a:t>
            </a:r>
            <a:r>
              <a:rPr kumimoji="1" lang="zh-CN" altLang="en-US" dirty="0"/>
              <a:t>刘老师班微信群</a:t>
            </a:r>
          </a:p>
        </p:txBody>
      </p:sp>
      <p:sp>
        <p:nvSpPr>
          <p:cNvPr id="3" name="文本框 2"/>
          <p:cNvSpPr txBox="1"/>
          <p:nvPr/>
        </p:nvSpPr>
        <p:spPr>
          <a:xfrm>
            <a:off x="2684303" y="5787261"/>
            <a:ext cx="3775393" cy="954107"/>
          </a:xfrm>
          <a:prstGeom prst="rect">
            <a:avLst/>
          </a:prstGeom>
          <a:noFill/>
        </p:spPr>
        <p:txBody>
          <a:bodyPr wrap="none" rtlCol="0">
            <a:spAutoFit/>
          </a:bodyPr>
          <a:lstStyle/>
          <a:p>
            <a:pPr algn="ctr"/>
            <a:r>
              <a:rPr kumimoji="1" lang="zh-CN" altLang="en-US" sz="2800" b="1" dirty="0">
                <a:latin typeface="STKaiti" charset="-122"/>
                <a:ea typeface="STKaiti" charset="-122"/>
                <a:cs typeface="STKaiti" charset="-122"/>
              </a:rPr>
              <a:t>进群后请修改群昵称：</a:t>
            </a:r>
            <a:endParaRPr kumimoji="1" lang="en-US" altLang="zh-CN" sz="2800" b="1" dirty="0">
              <a:latin typeface="STKaiti" charset="-122"/>
              <a:ea typeface="STKaiti" charset="-122"/>
              <a:cs typeface="STKaiti" charset="-122"/>
            </a:endParaRPr>
          </a:p>
          <a:p>
            <a:pPr algn="ctr"/>
            <a:r>
              <a:rPr kumimoji="1" lang="zh-CN" altLang="en-US" sz="2800" b="1" dirty="0">
                <a:solidFill>
                  <a:srgbClr val="FF0000"/>
                </a:solidFill>
                <a:latin typeface="STKaiti" charset="-122"/>
                <a:ea typeface="STKaiti" charset="-122"/>
                <a:cs typeface="STKaiti" charset="-122"/>
              </a:rPr>
              <a:t>院系名</a:t>
            </a:r>
            <a:r>
              <a:rPr kumimoji="1" lang="en-US" altLang="zh-CN" sz="2800" b="1" dirty="0">
                <a:solidFill>
                  <a:srgbClr val="FF0000"/>
                </a:solidFill>
                <a:latin typeface="STKaiti" charset="-122"/>
                <a:ea typeface="STKaiti" charset="-122"/>
                <a:cs typeface="STKaiti" charset="-122"/>
              </a:rPr>
              <a:t>-</a:t>
            </a:r>
            <a:r>
              <a:rPr kumimoji="1" lang="zh-CN" altLang="en-US" sz="2800" b="1" dirty="0">
                <a:solidFill>
                  <a:srgbClr val="FF0000"/>
                </a:solidFill>
                <a:latin typeface="STKaiti" charset="-122"/>
                <a:ea typeface="STKaiti" charset="-122"/>
                <a:cs typeface="STKaiti" charset="-122"/>
              </a:rPr>
              <a:t>班号</a:t>
            </a:r>
            <a:r>
              <a:rPr kumimoji="1" lang="en-US" altLang="zh-CN" sz="2800" b="1" dirty="0">
                <a:solidFill>
                  <a:srgbClr val="FF0000"/>
                </a:solidFill>
                <a:latin typeface="STKaiti" charset="-122"/>
                <a:ea typeface="STKaiti" charset="-122"/>
                <a:cs typeface="STKaiti" charset="-122"/>
              </a:rPr>
              <a:t>-</a:t>
            </a:r>
            <a:r>
              <a:rPr kumimoji="1" lang="zh-CN" altLang="en-US" sz="2800" b="1" dirty="0">
                <a:solidFill>
                  <a:srgbClr val="FF0000"/>
                </a:solidFill>
                <a:latin typeface="STKaiti" charset="-122"/>
                <a:ea typeface="STKaiti" charset="-122"/>
                <a:cs typeface="STKaiti" charset="-122"/>
              </a:rPr>
              <a:t>姓名</a:t>
            </a:r>
          </a:p>
        </p:txBody>
      </p:sp>
      <p:sp>
        <p:nvSpPr>
          <p:cNvPr id="5" name="灯片编号占位符 4">
            <a:extLst>
              <a:ext uri="{FF2B5EF4-FFF2-40B4-BE49-F238E27FC236}">
                <a16:creationId xmlns:a16="http://schemas.microsoft.com/office/drawing/2014/main" id="{CA5A41F9-8903-6449-93DA-FCA11A06E15B}"/>
              </a:ext>
            </a:extLst>
          </p:cNvPr>
          <p:cNvSpPr>
            <a:spLocks noGrp="1"/>
          </p:cNvSpPr>
          <p:nvPr>
            <p:ph type="sldNum" sz="quarter" idx="12"/>
          </p:nvPr>
        </p:nvSpPr>
        <p:spPr/>
        <p:txBody>
          <a:bodyPr/>
          <a:lstStyle/>
          <a:p>
            <a:pPr>
              <a:defRPr/>
            </a:pPr>
            <a:fld id="{BFD7BE51-03DD-4CCA-8227-D775462981B4}" type="slidenum">
              <a:rPr lang="en-US" altLang="zh-CN" smtClean="0"/>
              <a:pPr>
                <a:defRPr/>
              </a:pPr>
              <a:t>4</a:t>
            </a:fld>
            <a:endParaRPr lang="en-US" altLang="zh-CN"/>
          </a:p>
        </p:txBody>
      </p:sp>
      <p:pic>
        <p:nvPicPr>
          <p:cNvPr id="12" name="图片 11">
            <a:extLst>
              <a:ext uri="{FF2B5EF4-FFF2-40B4-BE49-F238E27FC236}">
                <a16:creationId xmlns:a16="http://schemas.microsoft.com/office/drawing/2014/main" id="{B85FE23B-D41E-C2F4-08CB-F44EF94C41DF}"/>
              </a:ext>
            </a:extLst>
          </p:cNvPr>
          <p:cNvPicPr>
            <a:picLocks noChangeAspect="1"/>
          </p:cNvPicPr>
          <p:nvPr/>
        </p:nvPicPr>
        <p:blipFill>
          <a:blip r:embed="rId3"/>
          <a:stretch>
            <a:fillRect/>
          </a:stretch>
        </p:blipFill>
        <p:spPr>
          <a:xfrm>
            <a:off x="3039210" y="1275606"/>
            <a:ext cx="3065577" cy="4306788"/>
          </a:xfrm>
          <a:prstGeom prst="rect">
            <a:avLst/>
          </a:prstGeom>
        </p:spPr>
      </p:pic>
    </p:spTree>
    <p:extLst>
      <p:ext uri="{BB962C8B-B14F-4D97-AF65-F5344CB8AC3E}">
        <p14:creationId xmlns:p14="http://schemas.microsoft.com/office/powerpoint/2010/main" val="4123304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765D2E-49E8-D14C-A199-0DD9E09F39D4}"/>
              </a:ext>
            </a:extLst>
          </p:cNvPr>
          <p:cNvSpPr>
            <a:spLocks noGrp="1"/>
          </p:cNvSpPr>
          <p:nvPr>
            <p:ph type="title"/>
          </p:nvPr>
        </p:nvSpPr>
        <p:spPr/>
        <p:txBody>
          <a:bodyPr/>
          <a:lstStyle/>
          <a:p>
            <a:r>
              <a:rPr kumimoji="1" lang="zh-CN" altLang="en-US" dirty="0"/>
              <a:t>上课须知</a:t>
            </a:r>
          </a:p>
        </p:txBody>
      </p:sp>
      <p:sp>
        <p:nvSpPr>
          <p:cNvPr id="3" name="内容占位符 2">
            <a:extLst>
              <a:ext uri="{FF2B5EF4-FFF2-40B4-BE49-F238E27FC236}">
                <a16:creationId xmlns:a16="http://schemas.microsoft.com/office/drawing/2014/main" id="{5F20B756-971D-2140-919C-7F1EF1F3ECC6}"/>
              </a:ext>
            </a:extLst>
          </p:cNvPr>
          <p:cNvSpPr>
            <a:spLocks noGrp="1"/>
          </p:cNvSpPr>
          <p:nvPr>
            <p:ph idx="1"/>
          </p:nvPr>
        </p:nvSpPr>
        <p:spPr/>
        <p:txBody>
          <a:bodyPr/>
          <a:lstStyle/>
          <a:p>
            <a:r>
              <a:rPr kumimoji="1" lang="zh-CN" altLang="en-US" dirty="0"/>
              <a:t>授课对象仅为选课学生</a:t>
            </a:r>
            <a:endParaRPr kumimoji="1" lang="en-US" altLang="zh-CN" dirty="0"/>
          </a:p>
          <a:p>
            <a:r>
              <a:rPr kumimoji="1" lang="zh-CN" altLang="en-US" dirty="0"/>
              <a:t>清华网络学堂为课程资料发布的官方渠道</a:t>
            </a:r>
            <a:endParaRPr kumimoji="1" lang="en-US" altLang="zh-CN" dirty="0"/>
          </a:p>
          <a:p>
            <a:r>
              <a:rPr kumimoji="1" lang="zh-CN" altLang="en-US" dirty="0"/>
              <a:t>通讯工具</a:t>
            </a:r>
            <a:endParaRPr kumimoji="1" lang="en-US" altLang="zh-CN" dirty="0"/>
          </a:p>
          <a:p>
            <a:pPr lvl="1"/>
            <a:r>
              <a:rPr kumimoji="1" lang="zh-CN" altLang="en-US" dirty="0"/>
              <a:t>微信群</a:t>
            </a:r>
            <a:endParaRPr kumimoji="1" lang="en-US" altLang="zh-CN" dirty="0"/>
          </a:p>
          <a:p>
            <a:pPr lvl="1"/>
            <a:r>
              <a:rPr kumimoji="1" lang="zh-CN" altLang="en-US" dirty="0"/>
              <a:t>荷塘</a:t>
            </a:r>
            <a:r>
              <a:rPr kumimoji="1" lang="en-US" altLang="zh-CN" baseline="30000" dirty="0"/>
              <a:t>.</a:t>
            </a:r>
            <a:r>
              <a:rPr kumimoji="1" lang="zh-CN" altLang="en-US" dirty="0"/>
              <a:t>雨课堂（主要用于互动答题）</a:t>
            </a:r>
            <a:endParaRPr kumimoji="1" lang="en-US" altLang="zh-CN" dirty="0"/>
          </a:p>
          <a:p>
            <a:pPr lvl="1"/>
            <a:endParaRPr kumimoji="1" lang="zh-CN" altLang="en-US" dirty="0"/>
          </a:p>
        </p:txBody>
      </p:sp>
      <p:sp>
        <p:nvSpPr>
          <p:cNvPr id="4" name="灯片编号占位符 3">
            <a:extLst>
              <a:ext uri="{FF2B5EF4-FFF2-40B4-BE49-F238E27FC236}">
                <a16:creationId xmlns:a16="http://schemas.microsoft.com/office/drawing/2014/main" id="{A960B900-A3F3-6140-8207-56CD8F9D6030}"/>
              </a:ext>
            </a:extLst>
          </p:cNvPr>
          <p:cNvSpPr>
            <a:spLocks noGrp="1"/>
          </p:cNvSpPr>
          <p:nvPr>
            <p:ph type="sldNum" sz="quarter" idx="12"/>
          </p:nvPr>
        </p:nvSpPr>
        <p:spPr/>
        <p:txBody>
          <a:bodyPr/>
          <a:lstStyle/>
          <a:p>
            <a:pPr>
              <a:defRPr/>
            </a:pPr>
            <a:fld id="{BFD7BE51-03DD-4CCA-8227-D775462981B4}" type="slidenum">
              <a:rPr lang="en-US" altLang="zh-CN" smtClean="0"/>
              <a:pPr>
                <a:defRPr/>
              </a:pPr>
              <a:t>5</a:t>
            </a:fld>
            <a:endParaRPr lang="en-US" altLang="zh-CN"/>
          </a:p>
        </p:txBody>
      </p:sp>
    </p:spTree>
    <p:extLst>
      <p:ext uri="{BB962C8B-B14F-4D97-AF65-F5344CB8AC3E}">
        <p14:creationId xmlns:p14="http://schemas.microsoft.com/office/powerpoint/2010/main" val="880600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参考书目</a:t>
            </a:r>
          </a:p>
        </p:txBody>
      </p:sp>
      <p:sp>
        <p:nvSpPr>
          <p:cNvPr id="3" name="内容占位符 2"/>
          <p:cNvSpPr>
            <a:spLocks noGrp="1"/>
          </p:cNvSpPr>
          <p:nvPr>
            <p:ph idx="1"/>
          </p:nvPr>
        </p:nvSpPr>
        <p:spPr>
          <a:xfrm>
            <a:off x="340618" y="1196752"/>
            <a:ext cx="8047806" cy="4749029"/>
          </a:xfrm>
        </p:spPr>
        <p:txBody>
          <a:bodyPr/>
          <a:lstStyle/>
          <a:p>
            <a:pPr marL="0" indent="0">
              <a:buNone/>
            </a:pPr>
            <a:r>
              <a:rPr lang="en-US" altLang="zh-CN" dirty="0"/>
              <a:t>  </a:t>
            </a:r>
            <a:r>
              <a:rPr lang="zh-CN" altLang="en-US" dirty="0"/>
              <a:t>  </a:t>
            </a:r>
            <a:r>
              <a:rPr lang="en-US" altLang="zh-CN" dirty="0"/>
              <a:t>C++</a:t>
            </a:r>
            <a:r>
              <a:rPr lang="zh-CN" altLang="en-US" dirty="0"/>
              <a:t>编程思想</a:t>
            </a:r>
            <a:endParaRPr lang="en-US" altLang="zh-CN" dirty="0"/>
          </a:p>
          <a:p>
            <a:pPr marL="0" indent="0">
              <a:buNone/>
            </a:pPr>
            <a:r>
              <a:rPr lang="zh-CN" altLang="en-US" dirty="0"/>
              <a:t>  </a:t>
            </a:r>
            <a:r>
              <a:rPr lang="en-US" altLang="zh-CN" dirty="0"/>
              <a:t>(2017</a:t>
            </a:r>
            <a:r>
              <a:rPr lang="zh-CN" altLang="en-US" dirty="0"/>
              <a:t>年</a:t>
            </a:r>
            <a:r>
              <a:rPr lang="en-US" altLang="zh-CN" dirty="0"/>
              <a:t>8</a:t>
            </a:r>
            <a:r>
              <a:rPr lang="zh-CN" altLang="en-US" dirty="0"/>
              <a:t>月重印</a:t>
            </a:r>
            <a:r>
              <a:rPr lang="en-US" altLang="zh-CN" dirty="0"/>
              <a:t>)</a:t>
            </a:r>
            <a:endParaRPr lang="zh-CN" altLang="en-US" dirty="0"/>
          </a:p>
        </p:txBody>
      </p:sp>
      <p:pic>
        <p:nvPicPr>
          <p:cNvPr id="4" name="图片 7"/>
          <p:cNvPicPr>
            <a:picLocks noChangeAspect="1"/>
          </p:cNvPicPr>
          <p:nvPr/>
        </p:nvPicPr>
        <p:blipFill>
          <a:blip r:embed="rId3">
            <a:extLst>
              <a:ext uri="{28A0092B-C50C-407E-A947-70E740481C1C}">
                <a14:useLocalDpi xmlns:a14="http://schemas.microsoft.com/office/drawing/2010/main" val="0"/>
              </a:ext>
            </a:extLst>
          </a:blip>
          <a:srcRect l="13855" r="13342"/>
          <a:stretch>
            <a:fillRect/>
          </a:stretch>
        </p:blipFill>
        <p:spPr bwMode="auto">
          <a:xfrm>
            <a:off x="787574" y="2242057"/>
            <a:ext cx="3026745" cy="4159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5"/>
          <p:cNvPicPr>
            <a:picLocks noChangeAspect="1"/>
          </p:cNvPicPr>
          <p:nvPr/>
        </p:nvPicPr>
        <p:blipFill>
          <a:blip r:embed="rId4"/>
          <a:stretch>
            <a:fillRect/>
          </a:stretch>
        </p:blipFill>
        <p:spPr>
          <a:xfrm>
            <a:off x="5402074" y="2204864"/>
            <a:ext cx="2986350" cy="4196277"/>
          </a:xfrm>
          <a:prstGeom prst="rect">
            <a:avLst/>
          </a:prstGeom>
        </p:spPr>
      </p:pic>
      <p:sp>
        <p:nvSpPr>
          <p:cNvPr id="7" name="内容占位符 2"/>
          <p:cNvSpPr txBox="1">
            <a:spLocks/>
          </p:cNvSpPr>
          <p:nvPr/>
        </p:nvSpPr>
        <p:spPr bwMode="auto">
          <a:xfrm>
            <a:off x="5209436" y="1300742"/>
            <a:ext cx="3326891" cy="4749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1000"/>
              </a:spcBef>
              <a:spcAft>
                <a:spcPct val="0"/>
              </a:spcAft>
              <a:buSzPct val="75000"/>
              <a:buFont typeface="Wingdings" panose="05000000000000000000" pitchFamily="2" charset="2"/>
              <a:buChar char="n"/>
              <a:defRPr sz="2800" b="1" kern="1200" baseline="0">
                <a:solidFill>
                  <a:srgbClr val="003366"/>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baseline="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baseline="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914400" eaLnBrk="1" hangingPunct="1">
              <a:buFont typeface="Wingdings" panose="05000000000000000000" pitchFamily="2" charset="2"/>
              <a:buNone/>
            </a:pPr>
            <a:r>
              <a:rPr lang="zh-CN" altLang="en-US" dirty="0"/>
              <a:t>设计模式</a:t>
            </a:r>
            <a:endParaRPr lang="en-US" altLang="zh-CN" dirty="0"/>
          </a:p>
        </p:txBody>
      </p:sp>
      <p:sp>
        <p:nvSpPr>
          <p:cNvPr id="5" name="灯片编号占位符 4">
            <a:extLst>
              <a:ext uri="{FF2B5EF4-FFF2-40B4-BE49-F238E27FC236}">
                <a16:creationId xmlns:a16="http://schemas.microsoft.com/office/drawing/2014/main" id="{1E894491-FC1E-CC40-8430-5C62AF186EAC}"/>
              </a:ext>
            </a:extLst>
          </p:cNvPr>
          <p:cNvSpPr>
            <a:spLocks noGrp="1"/>
          </p:cNvSpPr>
          <p:nvPr>
            <p:ph type="sldNum" sz="quarter" idx="12"/>
          </p:nvPr>
        </p:nvSpPr>
        <p:spPr/>
        <p:txBody>
          <a:bodyPr/>
          <a:lstStyle/>
          <a:p>
            <a:pPr>
              <a:defRPr/>
            </a:pPr>
            <a:fld id="{BFD7BE51-03DD-4CCA-8227-D775462981B4}" type="slidenum">
              <a:rPr lang="en-US" altLang="zh-CN" smtClean="0"/>
              <a:pPr>
                <a:defRPr/>
              </a:pPr>
              <a:t>6</a:t>
            </a:fld>
            <a:endParaRPr lang="en-US" altLang="zh-CN"/>
          </a:p>
        </p:txBody>
      </p:sp>
    </p:spTree>
    <p:extLst>
      <p:ext uri="{BB962C8B-B14F-4D97-AF65-F5344CB8AC3E}">
        <p14:creationId xmlns:p14="http://schemas.microsoft.com/office/powerpoint/2010/main" val="2598048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179388" y="160338"/>
            <a:ext cx="7886700" cy="1325562"/>
          </a:xfrm>
        </p:spPr>
        <p:txBody>
          <a:bodyPr/>
          <a:lstStyle/>
          <a:p>
            <a:r>
              <a:rPr lang="zh-CN" altLang="en-US" b="1">
                <a:latin typeface="微软雅黑" panose="020B0503020204020204" pitchFamily="34" charset="-122"/>
                <a:ea typeface="微软雅黑" panose="020B0503020204020204" pitchFamily="34" charset="-122"/>
              </a:rPr>
              <a:t>参考书目（</a:t>
            </a:r>
            <a:r>
              <a:rPr lang="en-US" altLang="zh-CN" b="1">
                <a:latin typeface="微软雅黑" panose="020B0503020204020204" pitchFamily="34" charset="-122"/>
                <a:ea typeface="微软雅黑" panose="020B0503020204020204" pitchFamily="34" charset="-122"/>
              </a:rPr>
              <a:t>1</a:t>
            </a:r>
            <a:r>
              <a:rPr lang="zh-CN" altLang="en-US" b="1">
                <a:latin typeface="微软雅黑" panose="020B0503020204020204" pitchFamily="34" charset="-122"/>
                <a:ea typeface="微软雅黑" panose="020B0503020204020204" pitchFamily="34" charset="-122"/>
              </a:rPr>
              <a:t>）</a:t>
            </a:r>
          </a:p>
        </p:txBody>
      </p:sp>
      <p:sp>
        <p:nvSpPr>
          <p:cNvPr id="10243" name="Rectangle 3"/>
          <p:cNvSpPr>
            <a:spLocks noGrp="1" noChangeArrowheads="1"/>
          </p:cNvSpPr>
          <p:nvPr>
            <p:ph idx="1"/>
          </p:nvPr>
        </p:nvSpPr>
        <p:spPr>
          <a:xfrm>
            <a:off x="467544" y="1557610"/>
            <a:ext cx="8315325" cy="5111750"/>
          </a:xfrm>
        </p:spPr>
        <p:txBody>
          <a:bodyPr/>
          <a:lstStyle/>
          <a:p>
            <a:pPr>
              <a:lnSpc>
                <a:spcPct val="130000"/>
              </a:lnSpc>
              <a:spcBef>
                <a:spcPct val="35000"/>
              </a:spcBef>
            </a:pPr>
            <a:r>
              <a:rPr lang="en-US" altLang="zh-CN" sz="2000" dirty="0">
                <a:latin typeface="STKaiti" charset="-122"/>
                <a:ea typeface="STKaiti" charset="-122"/>
                <a:cs typeface="STKaiti" charset="-122"/>
              </a:rPr>
              <a:t>C++ primer plus (</a:t>
            </a:r>
            <a:r>
              <a:rPr lang="zh-CN" altLang="en-US" sz="2000" dirty="0">
                <a:latin typeface="STKaiti" charset="-122"/>
                <a:ea typeface="STKaiti" charset="-122"/>
                <a:cs typeface="STKaiti" charset="-122"/>
              </a:rPr>
              <a:t>第</a:t>
            </a:r>
            <a:r>
              <a:rPr lang="en-US" altLang="zh-CN" sz="2000" dirty="0">
                <a:latin typeface="STKaiti" charset="-122"/>
                <a:ea typeface="STKaiti" charset="-122"/>
                <a:cs typeface="STKaiti" charset="-122"/>
              </a:rPr>
              <a:t>6</a:t>
            </a:r>
            <a:r>
              <a:rPr lang="zh-CN" altLang="en-US" sz="2000" dirty="0">
                <a:latin typeface="STKaiti" charset="-122"/>
                <a:ea typeface="STKaiti" charset="-122"/>
                <a:cs typeface="STKaiti" charset="-122"/>
              </a:rPr>
              <a:t>版</a:t>
            </a:r>
            <a:r>
              <a:rPr lang="en-US" altLang="zh-CN" sz="2000" dirty="0">
                <a:latin typeface="STKaiti" charset="-122"/>
                <a:ea typeface="STKaiti" charset="-122"/>
                <a:cs typeface="STKaiti" charset="-122"/>
              </a:rPr>
              <a:t>)  Stephen </a:t>
            </a:r>
            <a:r>
              <a:rPr lang="en-US" altLang="zh-CN" sz="2000" dirty="0" err="1">
                <a:latin typeface="STKaiti" charset="-122"/>
                <a:ea typeface="STKaiti" charset="-122"/>
                <a:cs typeface="STKaiti" charset="-122"/>
              </a:rPr>
              <a:t>Prata</a:t>
            </a:r>
            <a:r>
              <a:rPr lang="en-US" altLang="zh-CN" sz="2000" dirty="0">
                <a:latin typeface="STKaiti" charset="-122"/>
                <a:ea typeface="STKaiti" charset="-122"/>
                <a:cs typeface="STKaiti" charset="-122"/>
              </a:rPr>
              <a:t> (2012</a:t>
            </a:r>
            <a:r>
              <a:rPr lang="zh-CN" altLang="en-US" sz="2000" dirty="0">
                <a:latin typeface="STKaiti" charset="-122"/>
                <a:ea typeface="STKaiti" charset="-122"/>
                <a:cs typeface="STKaiti" charset="-122"/>
              </a:rPr>
              <a:t>年</a:t>
            </a:r>
            <a:r>
              <a:rPr lang="en-US" altLang="zh-CN" sz="2000" dirty="0">
                <a:latin typeface="STKaiti" charset="-122"/>
                <a:ea typeface="STKaiti" charset="-122"/>
                <a:cs typeface="STKaiti" charset="-122"/>
              </a:rPr>
              <a:t>7</a:t>
            </a:r>
            <a:r>
              <a:rPr lang="zh-CN" altLang="en-US" sz="2000" dirty="0">
                <a:latin typeface="STKaiti" charset="-122"/>
                <a:ea typeface="STKaiti" charset="-122"/>
                <a:cs typeface="STKaiti" charset="-122"/>
              </a:rPr>
              <a:t>月第</a:t>
            </a:r>
            <a:r>
              <a:rPr lang="en-US" altLang="zh-CN" sz="2000" dirty="0">
                <a:latin typeface="STKaiti" charset="-122"/>
                <a:ea typeface="STKaiti" charset="-122"/>
                <a:cs typeface="STKaiti" charset="-122"/>
              </a:rPr>
              <a:t>1</a:t>
            </a:r>
            <a:r>
              <a:rPr lang="zh-CN" altLang="en-US" sz="2000" dirty="0">
                <a:latin typeface="STKaiti" charset="-122"/>
                <a:ea typeface="STKaiti" charset="-122"/>
                <a:cs typeface="STKaiti" charset="-122"/>
              </a:rPr>
              <a:t>版</a:t>
            </a:r>
            <a:r>
              <a:rPr lang="en-US" altLang="zh-CN" sz="2000" dirty="0">
                <a:latin typeface="STKaiti" charset="-122"/>
                <a:ea typeface="STKaiti" charset="-122"/>
                <a:cs typeface="STKaiti" charset="-122"/>
              </a:rPr>
              <a:t>) </a:t>
            </a:r>
          </a:p>
          <a:p>
            <a:pPr lvl="1">
              <a:lnSpc>
                <a:spcPct val="130000"/>
              </a:lnSpc>
              <a:spcBef>
                <a:spcPct val="35000"/>
              </a:spcBef>
            </a:pPr>
            <a:r>
              <a:rPr lang="zh-CN" altLang="en-US" sz="1800" dirty="0">
                <a:latin typeface="STKaiti" charset="-122"/>
                <a:ea typeface="STKaiti" charset="-122"/>
                <a:cs typeface="STKaiti" charset="-122"/>
              </a:rPr>
              <a:t>人民邮电出版社，张海龙等 译</a:t>
            </a:r>
          </a:p>
          <a:p>
            <a:pPr>
              <a:lnSpc>
                <a:spcPct val="130000"/>
              </a:lnSpc>
              <a:spcBef>
                <a:spcPct val="35000"/>
              </a:spcBef>
            </a:pPr>
            <a:r>
              <a:rPr lang="en-US" altLang="zh-CN" sz="2000" dirty="0">
                <a:latin typeface="STKaiti" charset="-122"/>
                <a:ea typeface="STKaiti" charset="-122"/>
                <a:cs typeface="STKaiti" charset="-122"/>
              </a:rPr>
              <a:t>C++</a:t>
            </a:r>
            <a:r>
              <a:rPr lang="zh-CN" altLang="en-US" sz="2000" dirty="0">
                <a:latin typeface="STKaiti" charset="-122"/>
                <a:ea typeface="STKaiti" charset="-122"/>
                <a:cs typeface="STKaiti" charset="-122"/>
              </a:rPr>
              <a:t>编程思想 第</a:t>
            </a:r>
            <a:r>
              <a:rPr lang="en-US" altLang="zh-CN" sz="2000" dirty="0">
                <a:latin typeface="STKaiti" charset="-122"/>
                <a:ea typeface="STKaiti" charset="-122"/>
                <a:cs typeface="STKaiti" charset="-122"/>
              </a:rPr>
              <a:t>2</a:t>
            </a:r>
            <a:r>
              <a:rPr lang="zh-CN" altLang="en-US" sz="2000" dirty="0">
                <a:latin typeface="STKaiti" charset="-122"/>
                <a:ea typeface="STKaiti" charset="-122"/>
                <a:cs typeface="STKaiti" charset="-122"/>
              </a:rPr>
              <a:t>版 第</a:t>
            </a:r>
            <a:r>
              <a:rPr lang="en-US" altLang="zh-CN" sz="2000" dirty="0">
                <a:latin typeface="STKaiti" charset="-122"/>
                <a:ea typeface="STKaiti" charset="-122"/>
                <a:cs typeface="STKaiti" charset="-122"/>
              </a:rPr>
              <a:t>1</a:t>
            </a:r>
            <a:r>
              <a:rPr lang="zh-CN" altLang="en-US" sz="2000" dirty="0">
                <a:latin typeface="STKaiti" charset="-122"/>
                <a:ea typeface="STKaiti" charset="-122"/>
                <a:cs typeface="STKaiti" charset="-122"/>
              </a:rPr>
              <a:t>卷：标准</a:t>
            </a:r>
            <a:r>
              <a:rPr lang="en-US" altLang="zh-CN" sz="2000" dirty="0">
                <a:latin typeface="STKaiti" charset="-122"/>
                <a:ea typeface="STKaiti" charset="-122"/>
                <a:cs typeface="STKaiti" charset="-122"/>
              </a:rPr>
              <a:t>C++</a:t>
            </a:r>
            <a:r>
              <a:rPr lang="zh-CN" altLang="en-US" sz="2000" dirty="0">
                <a:latin typeface="STKaiti" charset="-122"/>
                <a:ea typeface="STKaiti" charset="-122"/>
                <a:cs typeface="STKaiti" charset="-122"/>
              </a:rPr>
              <a:t>导引  </a:t>
            </a:r>
            <a:r>
              <a:rPr lang="en-US" altLang="zh-CN" sz="2000" dirty="0">
                <a:latin typeface="STKaiti" charset="-122"/>
                <a:ea typeface="STKaiti" charset="-122"/>
                <a:cs typeface="STKaiti" charset="-122"/>
              </a:rPr>
              <a:t>Bruce </a:t>
            </a:r>
            <a:r>
              <a:rPr lang="en-US" altLang="zh-CN" sz="2000" dirty="0" err="1">
                <a:latin typeface="STKaiti" charset="-122"/>
                <a:ea typeface="STKaiti" charset="-122"/>
                <a:cs typeface="STKaiti" charset="-122"/>
              </a:rPr>
              <a:t>Eckel</a:t>
            </a:r>
            <a:r>
              <a:rPr lang="en-US" altLang="zh-CN" sz="2000" dirty="0">
                <a:latin typeface="STKaiti" charset="-122"/>
                <a:ea typeface="STKaiti" charset="-122"/>
                <a:cs typeface="STKaiti" charset="-122"/>
              </a:rPr>
              <a:t> </a:t>
            </a:r>
          </a:p>
          <a:p>
            <a:pPr lvl="1">
              <a:lnSpc>
                <a:spcPct val="130000"/>
              </a:lnSpc>
              <a:spcBef>
                <a:spcPct val="35000"/>
              </a:spcBef>
            </a:pPr>
            <a:r>
              <a:rPr lang="zh-CN" altLang="en-US" sz="1800" dirty="0">
                <a:latin typeface="STKaiti" charset="-122"/>
                <a:ea typeface="STKaiti" charset="-122"/>
                <a:cs typeface="STKaiti" charset="-122"/>
              </a:rPr>
              <a:t>机械工业出版社，</a:t>
            </a:r>
            <a:r>
              <a:rPr lang="en-US" altLang="zh-CN" sz="1800" dirty="0">
                <a:latin typeface="STKaiti" charset="-122"/>
                <a:ea typeface="STKaiti" charset="-122"/>
                <a:cs typeface="STKaiti" charset="-122"/>
              </a:rPr>
              <a:t>2002.9</a:t>
            </a:r>
            <a:r>
              <a:rPr lang="zh-CN" altLang="en-US" sz="1800" dirty="0">
                <a:latin typeface="STKaiti" charset="-122"/>
                <a:ea typeface="STKaiti" charset="-122"/>
                <a:cs typeface="STKaiti" charset="-122"/>
              </a:rPr>
              <a:t>，刘宗田等 译</a:t>
            </a:r>
          </a:p>
          <a:p>
            <a:pPr>
              <a:lnSpc>
                <a:spcPct val="130000"/>
              </a:lnSpc>
              <a:spcBef>
                <a:spcPct val="35000"/>
              </a:spcBef>
            </a:pPr>
            <a:r>
              <a:rPr lang="zh-CN" altLang="en-US" sz="2000" dirty="0">
                <a:latin typeface="STKaiti" charset="-122"/>
                <a:ea typeface="STKaiti" charset="-122"/>
                <a:cs typeface="STKaiti" charset="-122"/>
              </a:rPr>
              <a:t>深入理解</a:t>
            </a:r>
            <a:r>
              <a:rPr lang="en-US" altLang="zh-CN" sz="2000" dirty="0">
                <a:latin typeface="STKaiti" charset="-122"/>
                <a:ea typeface="STKaiti" charset="-122"/>
                <a:cs typeface="STKaiti" charset="-122"/>
              </a:rPr>
              <a:t>C++11</a:t>
            </a:r>
            <a:r>
              <a:rPr lang="zh-CN" altLang="en-US" sz="2000" dirty="0">
                <a:latin typeface="STKaiti" charset="-122"/>
                <a:ea typeface="STKaiti" charset="-122"/>
                <a:cs typeface="STKaiti" charset="-122"/>
              </a:rPr>
              <a:t> </a:t>
            </a:r>
            <a:r>
              <a:rPr lang="en-US" altLang="zh-CN" sz="2000" dirty="0">
                <a:latin typeface="STKaiti" charset="-122"/>
                <a:ea typeface="STKaiti" charset="-122"/>
                <a:cs typeface="STKaiti" charset="-122"/>
              </a:rPr>
              <a:t>—</a:t>
            </a:r>
            <a:r>
              <a:rPr lang="zh-CN" altLang="en-US" sz="2000" dirty="0">
                <a:latin typeface="STKaiti" charset="-122"/>
                <a:ea typeface="STKaiti" charset="-122"/>
                <a:cs typeface="STKaiti" charset="-122"/>
              </a:rPr>
              <a:t> </a:t>
            </a:r>
            <a:r>
              <a:rPr lang="en-US" altLang="zh-CN" sz="2000" dirty="0">
                <a:latin typeface="STKaiti" charset="-122"/>
                <a:ea typeface="STKaiti" charset="-122"/>
                <a:cs typeface="STKaiti" charset="-122"/>
              </a:rPr>
              <a:t>C++11</a:t>
            </a:r>
            <a:r>
              <a:rPr lang="zh-CN" altLang="en-US" sz="2000" dirty="0">
                <a:latin typeface="STKaiti" charset="-122"/>
                <a:ea typeface="STKaiti" charset="-122"/>
                <a:cs typeface="STKaiti" charset="-122"/>
              </a:rPr>
              <a:t>新特性解析与应用</a:t>
            </a:r>
            <a:endParaRPr lang="en-US" altLang="zh-CN" sz="2000" dirty="0">
              <a:latin typeface="STKaiti" charset="-122"/>
              <a:ea typeface="STKaiti" charset="-122"/>
              <a:cs typeface="STKaiti" charset="-122"/>
            </a:endParaRPr>
          </a:p>
          <a:p>
            <a:pPr lvl="1">
              <a:lnSpc>
                <a:spcPct val="130000"/>
              </a:lnSpc>
              <a:spcBef>
                <a:spcPct val="35000"/>
              </a:spcBef>
            </a:pPr>
            <a:r>
              <a:rPr lang="zh-CN" altLang="en-US" sz="1800" dirty="0">
                <a:latin typeface="STKaiti" charset="-122"/>
                <a:ea typeface="STKaiti" charset="-122"/>
                <a:cs typeface="STKaiti" charset="-122"/>
              </a:rPr>
              <a:t>机械工业出版社，</a:t>
            </a:r>
            <a:r>
              <a:rPr lang="en-US" altLang="zh-CN" sz="1800" dirty="0">
                <a:latin typeface="STKaiti" charset="-122"/>
                <a:ea typeface="STKaiti" charset="-122"/>
                <a:cs typeface="STKaiti" charset="-122"/>
              </a:rPr>
              <a:t>2015.5</a:t>
            </a:r>
            <a:r>
              <a:rPr lang="zh-CN" altLang="en-US" sz="1800" dirty="0">
                <a:latin typeface="STKaiti" charset="-122"/>
                <a:ea typeface="STKaiti" charset="-122"/>
                <a:cs typeface="STKaiti" charset="-122"/>
              </a:rPr>
              <a:t>，</a:t>
            </a:r>
            <a:r>
              <a:rPr lang="en-US" altLang="zh-CN" sz="1800" dirty="0">
                <a:latin typeface="STKaiti" charset="-122"/>
                <a:ea typeface="STKaiti" charset="-122"/>
                <a:cs typeface="STKaiti" charset="-122"/>
              </a:rPr>
              <a:t>Michael Wong</a:t>
            </a:r>
            <a:r>
              <a:rPr lang="zh-CN" altLang="en-US" sz="1800" dirty="0">
                <a:latin typeface="STKaiti" charset="-122"/>
                <a:ea typeface="STKaiti" charset="-122"/>
                <a:cs typeface="STKaiti" charset="-122"/>
              </a:rPr>
              <a:t>等 著</a:t>
            </a:r>
            <a:endParaRPr lang="en-US" altLang="zh-CN" sz="1800" dirty="0">
              <a:latin typeface="STKaiti" charset="-122"/>
              <a:ea typeface="STKaiti" charset="-122"/>
              <a:cs typeface="STKaiti" charset="-122"/>
            </a:endParaRPr>
          </a:p>
          <a:p>
            <a:pPr>
              <a:lnSpc>
                <a:spcPct val="130000"/>
              </a:lnSpc>
              <a:spcBef>
                <a:spcPct val="35000"/>
              </a:spcBef>
            </a:pPr>
            <a:r>
              <a:rPr lang="en-US" altLang="zh-CN" sz="2000" dirty="0">
                <a:latin typeface="STKaiti" charset="-122"/>
                <a:ea typeface="STKaiti" charset="-122"/>
                <a:cs typeface="STKaiti" charset="-122"/>
              </a:rPr>
              <a:t>Effective C++ </a:t>
            </a:r>
            <a:r>
              <a:rPr lang="zh-CN" altLang="en-US" sz="2000" dirty="0">
                <a:latin typeface="STKaiti" charset="-122"/>
                <a:ea typeface="STKaiti" charset="-122"/>
                <a:cs typeface="STKaiti" charset="-122"/>
              </a:rPr>
              <a:t>中文版 </a:t>
            </a:r>
            <a:r>
              <a:rPr lang="en-US" altLang="zh-CN" sz="2000" dirty="0">
                <a:latin typeface="STKaiti" charset="-122"/>
                <a:ea typeface="STKaiti" charset="-122"/>
                <a:cs typeface="STKaiti" charset="-122"/>
              </a:rPr>
              <a:t>2</a:t>
            </a:r>
            <a:r>
              <a:rPr lang="en-US" altLang="zh-CN" sz="2000" baseline="30000" dirty="0">
                <a:latin typeface="STKaiti" charset="-122"/>
                <a:ea typeface="STKaiti" charset="-122"/>
                <a:cs typeface="STKaiti" charset="-122"/>
              </a:rPr>
              <a:t>nd</a:t>
            </a:r>
            <a:r>
              <a:rPr lang="en-US" altLang="zh-CN" sz="2000" dirty="0">
                <a:latin typeface="STKaiti" charset="-122"/>
                <a:ea typeface="STKaiti" charset="-122"/>
                <a:cs typeface="STKaiti" charset="-122"/>
              </a:rPr>
              <a:t> Edition  Scott Meyers</a:t>
            </a:r>
          </a:p>
          <a:p>
            <a:pPr lvl="1">
              <a:lnSpc>
                <a:spcPct val="130000"/>
              </a:lnSpc>
              <a:spcBef>
                <a:spcPct val="35000"/>
              </a:spcBef>
            </a:pPr>
            <a:r>
              <a:rPr lang="zh-CN" altLang="en-US" sz="1800" dirty="0">
                <a:latin typeface="STKaiti" charset="-122"/>
                <a:ea typeface="STKaiti" charset="-122"/>
                <a:cs typeface="STKaiti" charset="-122"/>
              </a:rPr>
              <a:t>华中科技大学出版社，</a:t>
            </a:r>
            <a:r>
              <a:rPr lang="en-US" altLang="zh-CN" sz="1800" dirty="0">
                <a:latin typeface="STKaiti" charset="-122"/>
                <a:ea typeface="STKaiti" charset="-122"/>
                <a:cs typeface="STKaiti" charset="-122"/>
              </a:rPr>
              <a:t>2001.9</a:t>
            </a:r>
            <a:r>
              <a:rPr lang="zh-CN" altLang="en-US" sz="1800" dirty="0">
                <a:latin typeface="STKaiti" charset="-122"/>
                <a:ea typeface="STKaiti" charset="-122"/>
                <a:cs typeface="STKaiti" charset="-122"/>
              </a:rPr>
              <a:t>，侯捷 译</a:t>
            </a:r>
          </a:p>
          <a:p>
            <a:pPr>
              <a:lnSpc>
                <a:spcPct val="130000"/>
              </a:lnSpc>
              <a:spcBef>
                <a:spcPct val="35000"/>
              </a:spcBef>
            </a:pPr>
            <a:r>
              <a:rPr lang="zh-CN" altLang="en-US" sz="2000" dirty="0">
                <a:latin typeface="STKaiti" charset="-122"/>
                <a:ea typeface="STKaiti" charset="-122"/>
                <a:cs typeface="STKaiti" charset="-122"/>
              </a:rPr>
              <a:t>设计模式</a:t>
            </a:r>
            <a:r>
              <a:rPr lang="en-US" altLang="zh-CN" sz="2000" dirty="0">
                <a:latin typeface="STKaiti" charset="-122"/>
                <a:ea typeface="STKaiti" charset="-122"/>
                <a:cs typeface="STKaiti" charset="-122"/>
              </a:rPr>
              <a:t>—</a:t>
            </a:r>
            <a:r>
              <a:rPr lang="zh-CN" altLang="en-US" sz="2000" dirty="0">
                <a:latin typeface="STKaiti" charset="-122"/>
                <a:ea typeface="STKaiti" charset="-122"/>
                <a:cs typeface="STKaiti" charset="-122"/>
              </a:rPr>
              <a:t>可复用面向对象软件的基础 </a:t>
            </a:r>
            <a:r>
              <a:rPr lang="en-US" altLang="zh-CN" sz="2000" dirty="0">
                <a:latin typeface="STKaiti" charset="-122"/>
                <a:ea typeface="STKaiti" charset="-122"/>
                <a:cs typeface="STKaiti" charset="-122"/>
              </a:rPr>
              <a:t>Erich Gamma, etc….</a:t>
            </a:r>
          </a:p>
          <a:p>
            <a:pPr lvl="1">
              <a:lnSpc>
                <a:spcPct val="130000"/>
              </a:lnSpc>
              <a:spcBef>
                <a:spcPct val="35000"/>
              </a:spcBef>
            </a:pPr>
            <a:r>
              <a:rPr lang="zh-CN" altLang="en-US" sz="1800" dirty="0">
                <a:latin typeface="STKaiti" charset="-122"/>
                <a:ea typeface="STKaiti" charset="-122"/>
                <a:cs typeface="STKaiti" charset="-122"/>
              </a:rPr>
              <a:t>机械工业出版社，</a:t>
            </a:r>
            <a:r>
              <a:rPr lang="en-US" altLang="zh-CN" sz="1800" dirty="0">
                <a:latin typeface="STKaiti" charset="-122"/>
                <a:ea typeface="STKaiti" charset="-122"/>
                <a:cs typeface="STKaiti" charset="-122"/>
              </a:rPr>
              <a:t>2000.9</a:t>
            </a:r>
            <a:r>
              <a:rPr lang="zh-CN" altLang="en-US" sz="1800" dirty="0">
                <a:latin typeface="STKaiti" charset="-122"/>
                <a:ea typeface="STKaiti" charset="-122"/>
                <a:cs typeface="STKaiti" charset="-122"/>
              </a:rPr>
              <a:t>，李英军等 译</a:t>
            </a:r>
          </a:p>
        </p:txBody>
      </p:sp>
      <p:sp>
        <p:nvSpPr>
          <p:cNvPr id="2" name="灯片编号占位符 1">
            <a:extLst>
              <a:ext uri="{FF2B5EF4-FFF2-40B4-BE49-F238E27FC236}">
                <a16:creationId xmlns:a16="http://schemas.microsoft.com/office/drawing/2014/main" id="{C9EA9647-AF75-804E-8E6D-6F21D7696E51}"/>
              </a:ext>
            </a:extLst>
          </p:cNvPr>
          <p:cNvSpPr>
            <a:spLocks noGrp="1"/>
          </p:cNvSpPr>
          <p:nvPr>
            <p:ph type="sldNum" sz="quarter" idx="12"/>
          </p:nvPr>
        </p:nvSpPr>
        <p:spPr/>
        <p:txBody>
          <a:bodyPr/>
          <a:lstStyle/>
          <a:p>
            <a:pPr>
              <a:defRPr/>
            </a:pPr>
            <a:fld id="{BFD7BE51-03DD-4CCA-8227-D775462981B4}" type="slidenum">
              <a:rPr lang="en-US" altLang="zh-CN" smtClean="0"/>
              <a:pPr>
                <a:defRPr/>
              </a:pPr>
              <a:t>7</a:t>
            </a:fld>
            <a:endParaRPr lang="en-US" altLang="zh-C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3"/>
          <p:cNvSpPr>
            <a:spLocks noGrp="1" noChangeArrowheads="1"/>
          </p:cNvSpPr>
          <p:nvPr>
            <p:ph idx="1"/>
          </p:nvPr>
        </p:nvSpPr>
        <p:spPr>
          <a:xfrm>
            <a:off x="467544" y="1558057"/>
            <a:ext cx="9073008" cy="4967287"/>
          </a:xfrm>
        </p:spPr>
        <p:txBody>
          <a:bodyPr/>
          <a:lstStyle/>
          <a:p>
            <a:pPr>
              <a:lnSpc>
                <a:spcPct val="130000"/>
              </a:lnSpc>
              <a:spcBef>
                <a:spcPct val="35000"/>
              </a:spcBef>
            </a:pPr>
            <a:r>
              <a:rPr lang="en-US" altLang="zh-CN" sz="2000" dirty="0">
                <a:latin typeface="STKaiti" charset="-122"/>
                <a:ea typeface="STKaiti" charset="-122"/>
                <a:cs typeface="STKaiti" charset="-122"/>
              </a:rPr>
              <a:t>C++</a:t>
            </a:r>
            <a:r>
              <a:rPr lang="zh-CN" altLang="en-US" sz="2000" dirty="0">
                <a:latin typeface="STKaiti" charset="-122"/>
                <a:ea typeface="STKaiti" charset="-122"/>
                <a:cs typeface="STKaiti" charset="-122"/>
              </a:rPr>
              <a:t>标准程序库 </a:t>
            </a:r>
            <a:r>
              <a:rPr lang="en-US" altLang="zh-CN" sz="2000" dirty="0">
                <a:latin typeface="STKaiti" charset="-122"/>
                <a:ea typeface="STKaiti" charset="-122"/>
                <a:cs typeface="STKaiti" charset="-122"/>
              </a:rPr>
              <a:t>Nicolai </a:t>
            </a:r>
            <a:r>
              <a:rPr lang="en-US" altLang="zh-CN" sz="2000" dirty="0" err="1">
                <a:latin typeface="STKaiti" charset="-122"/>
                <a:ea typeface="STKaiti" charset="-122"/>
                <a:cs typeface="STKaiti" charset="-122"/>
              </a:rPr>
              <a:t>M.Josuttis</a:t>
            </a:r>
            <a:endParaRPr lang="en-US" altLang="zh-CN" sz="2000" dirty="0">
              <a:latin typeface="STKaiti" charset="-122"/>
              <a:ea typeface="STKaiti" charset="-122"/>
              <a:cs typeface="STKaiti" charset="-122"/>
            </a:endParaRPr>
          </a:p>
          <a:p>
            <a:pPr lvl="1">
              <a:lnSpc>
                <a:spcPct val="130000"/>
              </a:lnSpc>
              <a:spcBef>
                <a:spcPct val="35000"/>
              </a:spcBef>
            </a:pPr>
            <a:r>
              <a:rPr lang="zh-CN" altLang="en-US" sz="1800" dirty="0">
                <a:latin typeface="STKaiti" charset="-122"/>
                <a:ea typeface="STKaiti" charset="-122"/>
                <a:cs typeface="STKaiti" charset="-122"/>
              </a:rPr>
              <a:t>华中科技大学出版社，</a:t>
            </a:r>
            <a:r>
              <a:rPr lang="en-US" altLang="zh-CN" sz="1800" dirty="0">
                <a:latin typeface="STKaiti" charset="-122"/>
                <a:ea typeface="STKaiti" charset="-122"/>
                <a:cs typeface="STKaiti" charset="-122"/>
              </a:rPr>
              <a:t>2002.9</a:t>
            </a:r>
            <a:r>
              <a:rPr lang="zh-CN" altLang="en-US" sz="1800" dirty="0">
                <a:latin typeface="STKaiti" charset="-122"/>
                <a:ea typeface="STKaiti" charset="-122"/>
                <a:cs typeface="STKaiti" charset="-122"/>
              </a:rPr>
              <a:t>，侯捷、孟岩 译</a:t>
            </a:r>
          </a:p>
          <a:p>
            <a:pPr>
              <a:lnSpc>
                <a:spcPct val="130000"/>
              </a:lnSpc>
              <a:spcBef>
                <a:spcPct val="35000"/>
              </a:spcBef>
            </a:pPr>
            <a:r>
              <a:rPr lang="en-US" altLang="zh-CN" sz="2000" dirty="0">
                <a:latin typeface="STKaiti" charset="-122"/>
                <a:ea typeface="STKaiti" charset="-122"/>
                <a:cs typeface="STKaiti" charset="-122"/>
              </a:rPr>
              <a:t>C++</a:t>
            </a:r>
            <a:r>
              <a:rPr lang="zh-CN" altLang="en-US" sz="2000" dirty="0">
                <a:latin typeface="STKaiti" charset="-122"/>
                <a:ea typeface="STKaiti" charset="-122"/>
                <a:cs typeface="STKaiti" charset="-122"/>
              </a:rPr>
              <a:t>沉思录 </a:t>
            </a:r>
            <a:r>
              <a:rPr lang="en-US" altLang="zh-CN" sz="2000" dirty="0">
                <a:latin typeface="STKaiti" charset="-122"/>
                <a:ea typeface="STKaiti" charset="-122"/>
                <a:cs typeface="STKaiti" charset="-122"/>
              </a:rPr>
              <a:t>(Ruminations on C++) Andrew Koenig, Barbara Moo </a:t>
            </a:r>
          </a:p>
          <a:p>
            <a:pPr lvl="1">
              <a:lnSpc>
                <a:spcPct val="130000"/>
              </a:lnSpc>
              <a:spcBef>
                <a:spcPct val="35000"/>
              </a:spcBef>
            </a:pPr>
            <a:r>
              <a:rPr lang="zh-CN" altLang="en-US" sz="1800" dirty="0">
                <a:latin typeface="STKaiti" charset="-122"/>
                <a:ea typeface="STKaiti" charset="-122"/>
                <a:cs typeface="STKaiti" charset="-122"/>
              </a:rPr>
              <a:t>机械工业出版社，</a:t>
            </a:r>
            <a:r>
              <a:rPr lang="en-US" altLang="zh-CN" sz="1800" dirty="0">
                <a:latin typeface="STKaiti" charset="-122"/>
                <a:ea typeface="STKaiti" charset="-122"/>
                <a:cs typeface="STKaiti" charset="-122"/>
              </a:rPr>
              <a:t>2002.7</a:t>
            </a:r>
            <a:r>
              <a:rPr lang="zh-CN" altLang="en-US" sz="1800" dirty="0">
                <a:latin typeface="STKaiti" charset="-122"/>
                <a:ea typeface="STKaiti" charset="-122"/>
                <a:cs typeface="STKaiti" charset="-122"/>
              </a:rPr>
              <a:t>，黄晓春 译，孟岩 校</a:t>
            </a:r>
          </a:p>
          <a:p>
            <a:pPr>
              <a:lnSpc>
                <a:spcPct val="130000"/>
              </a:lnSpc>
              <a:spcBef>
                <a:spcPct val="35000"/>
              </a:spcBef>
            </a:pPr>
            <a:r>
              <a:rPr lang="zh-CN" altLang="en-US" sz="2000" dirty="0">
                <a:latin typeface="STKaiti" charset="-122"/>
                <a:ea typeface="STKaiti" charset="-122"/>
                <a:cs typeface="STKaiti" charset="-122"/>
              </a:rPr>
              <a:t>深度探索</a:t>
            </a:r>
            <a:r>
              <a:rPr lang="en-US" altLang="zh-CN" sz="2000" dirty="0">
                <a:latin typeface="STKaiti" charset="-122"/>
                <a:ea typeface="STKaiti" charset="-122"/>
                <a:cs typeface="STKaiti" charset="-122"/>
              </a:rPr>
              <a:t>C++</a:t>
            </a:r>
            <a:r>
              <a:rPr lang="zh-CN" altLang="en-US" sz="2000" dirty="0">
                <a:latin typeface="STKaiti" charset="-122"/>
                <a:ea typeface="STKaiti" charset="-122"/>
                <a:cs typeface="STKaiti" charset="-122"/>
              </a:rPr>
              <a:t>对象模型 </a:t>
            </a:r>
            <a:r>
              <a:rPr lang="en-US" altLang="zh-CN" sz="2000" dirty="0">
                <a:latin typeface="STKaiti" charset="-122"/>
                <a:ea typeface="STKaiti" charset="-122"/>
                <a:cs typeface="STKaiti" charset="-122"/>
              </a:rPr>
              <a:t>Stanley </a:t>
            </a:r>
            <a:r>
              <a:rPr lang="en-US" altLang="zh-CN" sz="2000" dirty="0" err="1">
                <a:latin typeface="STKaiti" charset="-122"/>
                <a:ea typeface="STKaiti" charset="-122"/>
                <a:cs typeface="STKaiti" charset="-122"/>
              </a:rPr>
              <a:t>B.Lippman</a:t>
            </a:r>
            <a:endParaRPr lang="en-US" altLang="zh-CN" sz="2000" dirty="0">
              <a:latin typeface="STKaiti" charset="-122"/>
              <a:ea typeface="STKaiti" charset="-122"/>
              <a:cs typeface="STKaiti" charset="-122"/>
            </a:endParaRPr>
          </a:p>
          <a:p>
            <a:pPr lvl="1">
              <a:lnSpc>
                <a:spcPct val="130000"/>
              </a:lnSpc>
              <a:spcBef>
                <a:spcPct val="35000"/>
              </a:spcBef>
            </a:pPr>
            <a:r>
              <a:rPr lang="zh-CN" altLang="en-US" sz="1800" dirty="0">
                <a:latin typeface="STKaiti" charset="-122"/>
                <a:ea typeface="STKaiti" charset="-122"/>
                <a:cs typeface="STKaiti" charset="-122"/>
              </a:rPr>
              <a:t>华中科技大学出版社，</a:t>
            </a:r>
            <a:r>
              <a:rPr lang="en-US" altLang="zh-CN" sz="1800" dirty="0">
                <a:latin typeface="STKaiti" charset="-122"/>
                <a:ea typeface="STKaiti" charset="-122"/>
                <a:cs typeface="STKaiti" charset="-122"/>
              </a:rPr>
              <a:t>2001.5</a:t>
            </a:r>
            <a:r>
              <a:rPr lang="zh-CN" altLang="en-US" sz="1800" dirty="0">
                <a:latin typeface="STKaiti" charset="-122"/>
                <a:ea typeface="STKaiti" charset="-122"/>
                <a:cs typeface="STKaiti" charset="-122"/>
              </a:rPr>
              <a:t>，侯捷 译</a:t>
            </a:r>
          </a:p>
          <a:p>
            <a:pPr>
              <a:lnSpc>
                <a:spcPct val="130000"/>
              </a:lnSpc>
              <a:spcBef>
                <a:spcPct val="35000"/>
              </a:spcBef>
            </a:pPr>
            <a:r>
              <a:rPr lang="zh-CN" altLang="en-US" sz="2000" dirty="0">
                <a:latin typeface="STKaiti" charset="-122"/>
                <a:ea typeface="STKaiti" charset="-122"/>
                <a:cs typeface="STKaiti" charset="-122"/>
              </a:rPr>
              <a:t>深入实践</a:t>
            </a:r>
            <a:r>
              <a:rPr lang="en-US" altLang="zh-CN" sz="2000" dirty="0">
                <a:latin typeface="STKaiti" charset="-122"/>
                <a:ea typeface="STKaiti" charset="-122"/>
                <a:cs typeface="STKaiti" charset="-122"/>
              </a:rPr>
              <a:t>C++</a:t>
            </a:r>
            <a:r>
              <a:rPr lang="zh-CN" altLang="en-US" sz="2000" dirty="0">
                <a:latin typeface="STKaiti" charset="-122"/>
                <a:ea typeface="STKaiti" charset="-122"/>
                <a:cs typeface="STKaiti" charset="-122"/>
              </a:rPr>
              <a:t>模板编程</a:t>
            </a:r>
            <a:endParaRPr lang="en-US" altLang="zh-CN" sz="2000" dirty="0">
              <a:latin typeface="STKaiti" charset="-122"/>
              <a:ea typeface="STKaiti" charset="-122"/>
              <a:cs typeface="STKaiti" charset="-122"/>
            </a:endParaRPr>
          </a:p>
          <a:p>
            <a:pPr lvl="1">
              <a:lnSpc>
                <a:spcPct val="130000"/>
              </a:lnSpc>
              <a:spcBef>
                <a:spcPct val="35000"/>
              </a:spcBef>
            </a:pPr>
            <a:r>
              <a:rPr lang="zh-CN" altLang="en-US" sz="1800" dirty="0">
                <a:latin typeface="STKaiti" charset="-122"/>
                <a:ea typeface="STKaiti" charset="-122"/>
                <a:cs typeface="STKaiti" charset="-122"/>
              </a:rPr>
              <a:t>机械工业出版社，</a:t>
            </a:r>
            <a:r>
              <a:rPr lang="en-US" altLang="zh-CN" sz="1800" dirty="0">
                <a:latin typeface="STKaiti" charset="-122"/>
                <a:ea typeface="STKaiti" charset="-122"/>
                <a:cs typeface="STKaiti" charset="-122"/>
              </a:rPr>
              <a:t>2013.6</a:t>
            </a:r>
            <a:r>
              <a:rPr lang="zh-CN" altLang="en-US" sz="1800" dirty="0">
                <a:latin typeface="STKaiti" charset="-122"/>
                <a:ea typeface="STKaiti" charset="-122"/>
                <a:cs typeface="STKaiti" charset="-122"/>
              </a:rPr>
              <a:t>，温宇杰 著</a:t>
            </a:r>
          </a:p>
          <a:p>
            <a:pPr>
              <a:lnSpc>
                <a:spcPct val="130000"/>
              </a:lnSpc>
              <a:spcBef>
                <a:spcPct val="35000"/>
              </a:spcBef>
            </a:pPr>
            <a:r>
              <a:rPr lang="en-US" altLang="zh-CN" sz="2000" dirty="0">
                <a:latin typeface="STKaiti" charset="-122"/>
                <a:ea typeface="STKaiti" charset="-122"/>
                <a:cs typeface="STKaiti" charset="-122"/>
              </a:rPr>
              <a:t>C++</a:t>
            </a:r>
            <a:r>
              <a:rPr lang="zh-CN" altLang="en-US" sz="2000" dirty="0">
                <a:latin typeface="STKaiti" charset="-122"/>
                <a:ea typeface="STKaiti" charset="-122"/>
                <a:cs typeface="STKaiti" charset="-122"/>
              </a:rPr>
              <a:t>语言的设计和演化 </a:t>
            </a:r>
            <a:r>
              <a:rPr lang="en-US" altLang="zh-CN" sz="2000" dirty="0">
                <a:latin typeface="STKaiti" charset="-122"/>
                <a:ea typeface="STKaiti" charset="-122"/>
                <a:cs typeface="STKaiti" charset="-122"/>
              </a:rPr>
              <a:t>Bjarne </a:t>
            </a:r>
            <a:r>
              <a:rPr lang="en-US" altLang="zh-CN" sz="2000" dirty="0" err="1">
                <a:latin typeface="STKaiti" charset="-122"/>
                <a:ea typeface="STKaiti" charset="-122"/>
                <a:cs typeface="STKaiti" charset="-122"/>
              </a:rPr>
              <a:t>Stroustrup</a:t>
            </a:r>
            <a:endParaRPr lang="en-US" altLang="zh-CN" sz="2000" dirty="0">
              <a:latin typeface="STKaiti" charset="-122"/>
              <a:ea typeface="STKaiti" charset="-122"/>
              <a:cs typeface="STKaiti" charset="-122"/>
            </a:endParaRPr>
          </a:p>
          <a:p>
            <a:pPr lvl="1">
              <a:lnSpc>
                <a:spcPct val="130000"/>
              </a:lnSpc>
              <a:spcBef>
                <a:spcPct val="35000"/>
              </a:spcBef>
            </a:pPr>
            <a:r>
              <a:rPr lang="zh-CN" altLang="en-US" sz="1800" dirty="0">
                <a:latin typeface="STKaiti" charset="-122"/>
                <a:ea typeface="STKaiti" charset="-122"/>
                <a:cs typeface="STKaiti" charset="-122"/>
              </a:rPr>
              <a:t>机械工业出版社，</a:t>
            </a:r>
            <a:r>
              <a:rPr lang="en-US" altLang="zh-CN" sz="1800" dirty="0">
                <a:latin typeface="STKaiti" charset="-122"/>
                <a:ea typeface="STKaiti" charset="-122"/>
                <a:cs typeface="STKaiti" charset="-122"/>
              </a:rPr>
              <a:t>2002.1</a:t>
            </a:r>
            <a:r>
              <a:rPr lang="zh-CN" altLang="en-US" sz="1800" dirty="0">
                <a:latin typeface="STKaiti" charset="-122"/>
                <a:ea typeface="STKaiti" charset="-122"/>
                <a:cs typeface="STKaiti" charset="-122"/>
              </a:rPr>
              <a:t>，裘宗燕 译</a:t>
            </a:r>
          </a:p>
          <a:p>
            <a:pPr>
              <a:lnSpc>
                <a:spcPct val="130000"/>
              </a:lnSpc>
              <a:spcBef>
                <a:spcPct val="35000"/>
              </a:spcBef>
            </a:pPr>
            <a:endParaRPr lang="zh-CN" altLang="en-US" sz="2000" dirty="0">
              <a:latin typeface="STKaiti" charset="-122"/>
              <a:ea typeface="STKaiti" charset="-122"/>
              <a:cs typeface="STKaiti" charset="-122"/>
            </a:endParaRPr>
          </a:p>
        </p:txBody>
      </p:sp>
      <p:sp>
        <p:nvSpPr>
          <p:cNvPr id="11267" name="Rectangle 2"/>
          <p:cNvSpPr>
            <a:spLocks noGrp="1" noChangeArrowheads="1"/>
          </p:cNvSpPr>
          <p:nvPr>
            <p:ph type="title"/>
          </p:nvPr>
        </p:nvSpPr>
        <p:spPr>
          <a:xfrm>
            <a:off x="179388" y="160338"/>
            <a:ext cx="7886700" cy="1325562"/>
          </a:xfrm>
        </p:spPr>
        <p:txBody>
          <a:bodyPr/>
          <a:lstStyle/>
          <a:p>
            <a:r>
              <a:rPr lang="zh-CN" altLang="en-US" b="1">
                <a:latin typeface="微软雅黑" panose="020B0503020204020204" pitchFamily="34" charset="-122"/>
                <a:ea typeface="微软雅黑" panose="020B0503020204020204" pitchFamily="34" charset="-122"/>
              </a:rPr>
              <a:t>参考书目（</a:t>
            </a:r>
            <a:r>
              <a:rPr lang="en-US" altLang="zh-CN" b="1">
                <a:latin typeface="微软雅黑" panose="020B0503020204020204" pitchFamily="34" charset="-122"/>
                <a:ea typeface="微软雅黑" panose="020B0503020204020204" pitchFamily="34" charset="-122"/>
              </a:rPr>
              <a:t>2</a:t>
            </a:r>
            <a:r>
              <a:rPr lang="zh-CN" altLang="en-US" b="1">
                <a:latin typeface="微软雅黑" panose="020B0503020204020204" pitchFamily="34" charset="-122"/>
                <a:ea typeface="微软雅黑" panose="020B0503020204020204" pitchFamily="34" charset="-122"/>
              </a:rPr>
              <a:t>）</a:t>
            </a:r>
          </a:p>
        </p:txBody>
      </p:sp>
      <p:sp>
        <p:nvSpPr>
          <p:cNvPr id="2" name="灯片编号占位符 1">
            <a:extLst>
              <a:ext uri="{FF2B5EF4-FFF2-40B4-BE49-F238E27FC236}">
                <a16:creationId xmlns:a16="http://schemas.microsoft.com/office/drawing/2014/main" id="{9EB073C6-5311-C249-8884-B759C0206E85}"/>
              </a:ext>
            </a:extLst>
          </p:cNvPr>
          <p:cNvSpPr>
            <a:spLocks noGrp="1"/>
          </p:cNvSpPr>
          <p:nvPr>
            <p:ph type="sldNum" sz="quarter" idx="12"/>
          </p:nvPr>
        </p:nvSpPr>
        <p:spPr/>
        <p:txBody>
          <a:bodyPr/>
          <a:lstStyle/>
          <a:p>
            <a:pPr>
              <a:defRPr/>
            </a:pPr>
            <a:fld id="{BFD7BE51-03DD-4CCA-8227-D775462981B4}" type="slidenum">
              <a:rPr lang="en-US" altLang="zh-CN" smtClean="0"/>
              <a:pPr>
                <a:defRPr/>
              </a:pPr>
              <a:t>8</a:t>
            </a:fld>
            <a:endParaRPr lang="en-US" altLang="zh-C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28649" y="291090"/>
            <a:ext cx="7886699" cy="932688"/>
          </a:xfrm>
        </p:spPr>
        <p:txBody>
          <a:bodyPr vert="horz" lIns="91440" tIns="45720" rIns="91440" bIns="45720" rtlCol="0" anchor="b">
            <a:normAutofit/>
          </a:bodyPr>
          <a:lstStyle/>
          <a:p>
            <a:r>
              <a:rPr lang="zh-CN" altLang="en-US" sz="4700" kern="1200">
                <a:solidFill>
                  <a:schemeClr val="tx1"/>
                </a:solidFill>
                <a:latin typeface="+mj-lt"/>
                <a:ea typeface="+mj-ea"/>
                <a:cs typeface="+mj-cs"/>
              </a:rPr>
              <a:t>其他参考</a:t>
            </a:r>
          </a:p>
        </p:txBody>
      </p:sp>
      <p:sp>
        <p:nvSpPr>
          <p:cNvPr id="3" name="内容占位符 2"/>
          <p:cNvSpPr>
            <a:spLocks noGrp="1"/>
          </p:cNvSpPr>
          <p:nvPr>
            <p:ph idx="1"/>
          </p:nvPr>
        </p:nvSpPr>
        <p:spPr>
          <a:xfrm>
            <a:off x="628649" y="1335726"/>
            <a:ext cx="7886699" cy="420624"/>
          </a:xfrm>
        </p:spPr>
        <p:txBody>
          <a:bodyPr vert="horz" lIns="91440" tIns="45720" rIns="91440" bIns="45720" rtlCol="0">
            <a:normAutofit/>
          </a:bodyPr>
          <a:lstStyle/>
          <a:p>
            <a:pPr marL="0" indent="0">
              <a:buNone/>
            </a:pPr>
            <a:r>
              <a:rPr lang="en-US" altLang="zh-CN" sz="2400" kern="1200">
                <a:solidFill>
                  <a:schemeClr val="tx1"/>
                </a:solidFill>
                <a:latin typeface="+mn-lt"/>
                <a:ea typeface="+mn-ea"/>
                <a:cs typeface="+mn-cs"/>
              </a:rPr>
              <a:t>www.cplusplus.com</a:t>
            </a:r>
          </a:p>
        </p:txBody>
      </p:sp>
      <p:pic>
        <p:nvPicPr>
          <p:cNvPr id="6" name="Picture 5" descr="Graphical user interface, text, application&#10;&#10;Description automatically generated">
            <a:extLst>
              <a:ext uri="{FF2B5EF4-FFF2-40B4-BE49-F238E27FC236}">
                <a16:creationId xmlns:a16="http://schemas.microsoft.com/office/drawing/2014/main" id="{FA530A27-4E6C-FABE-659B-50C4A472DE83}"/>
              </a:ext>
            </a:extLst>
          </p:cNvPr>
          <p:cNvPicPr>
            <a:picLocks noChangeAspect="1"/>
          </p:cNvPicPr>
          <p:nvPr/>
        </p:nvPicPr>
        <p:blipFill>
          <a:blip r:embed="rId2"/>
          <a:stretch>
            <a:fillRect/>
          </a:stretch>
        </p:blipFill>
        <p:spPr>
          <a:xfrm>
            <a:off x="1033555" y="1915604"/>
            <a:ext cx="7076886" cy="4440746"/>
          </a:xfrm>
          <a:prstGeom prst="rect">
            <a:avLst/>
          </a:prstGeom>
        </p:spPr>
      </p:pic>
      <p:sp>
        <p:nvSpPr>
          <p:cNvPr id="4" name="灯片编号占位符 3">
            <a:extLst>
              <a:ext uri="{FF2B5EF4-FFF2-40B4-BE49-F238E27FC236}">
                <a16:creationId xmlns:a16="http://schemas.microsoft.com/office/drawing/2014/main" id="{5F928F19-E542-7244-94C5-32C6B8996814}"/>
              </a:ext>
            </a:extLst>
          </p:cNvPr>
          <p:cNvSpPr>
            <a:spLocks noGrp="1"/>
          </p:cNvSpPr>
          <p:nvPr>
            <p:ph type="sldNum" sz="quarter" idx="12"/>
          </p:nvPr>
        </p:nvSpPr>
        <p:spPr>
          <a:xfrm>
            <a:off x="6457950" y="6356350"/>
            <a:ext cx="2057400" cy="365125"/>
          </a:xfrm>
        </p:spPr>
        <p:txBody>
          <a:bodyPr vert="horz" lIns="91440" tIns="45720" rIns="91440" bIns="45720" rtlCol="0" anchor="ctr">
            <a:normAutofit/>
          </a:bodyPr>
          <a:lstStyle/>
          <a:p>
            <a:pPr defTabSz="914400">
              <a:spcAft>
                <a:spcPts val="600"/>
              </a:spcAft>
              <a:defRPr/>
            </a:pPr>
            <a:fld id="{BFD7BE51-03DD-4CCA-8227-D775462981B4}" type="slidenum">
              <a:rPr lang="en-US" altLang="zh-CN" smtClean="0"/>
              <a:pPr defTabSz="914400">
                <a:spcAft>
                  <a:spcPts val="600"/>
                </a:spcAft>
                <a:defRPr/>
              </a:pPr>
              <a:t>9</a:t>
            </a:fld>
            <a:endParaRPr lang="en-US" altLang="zh-CN"/>
          </a:p>
        </p:txBody>
      </p:sp>
    </p:spTree>
    <p:extLst>
      <p:ext uri="{BB962C8B-B14F-4D97-AF65-F5344CB8AC3E}">
        <p14:creationId xmlns:p14="http://schemas.microsoft.com/office/powerpoint/2010/main" val="857750255"/>
      </p:ext>
    </p:extLst>
  </p:cSld>
  <p:clrMapOvr>
    <a:masterClrMapping/>
  </p:clrMapOvr>
</p:sld>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a:defRPr sz="2800" b="1" dirty="0" smtClean="0"/>
        </a:defPPr>
      </a:lstStyle>
    </a:txDef>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
  <TotalTime>18773</TotalTime>
  <Words>3445</Words>
  <Application>Microsoft Macintosh PowerPoint</Application>
  <PresentationFormat>全屏显示(4:3)</PresentationFormat>
  <Paragraphs>433</Paragraphs>
  <Slides>39</Slides>
  <Notes>25</Notes>
  <HiddenSlides>0</HiddenSlides>
  <MMClips>2</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39</vt:i4>
      </vt:variant>
    </vt:vector>
  </HeadingPairs>
  <TitlesOfParts>
    <vt:vector size="53" baseType="lpstr">
      <vt:lpstr>SimHei</vt:lpstr>
      <vt:lpstr>STKaiti</vt:lpstr>
      <vt:lpstr>STKaiti</vt:lpstr>
      <vt:lpstr>微软雅黑</vt:lpstr>
      <vt:lpstr>DFKai-SB</vt:lpstr>
      <vt:lpstr>Heiti SC Light</vt:lpstr>
      <vt:lpstr>Arial</vt:lpstr>
      <vt:lpstr>Calibri</vt:lpstr>
      <vt:lpstr>Calibri Light</vt:lpstr>
      <vt:lpstr>Consolas</vt:lpstr>
      <vt:lpstr>Impact</vt:lpstr>
      <vt:lpstr>Times New Roman</vt:lpstr>
      <vt:lpstr>Wingdings</vt:lpstr>
      <vt:lpstr>Office Theme</vt:lpstr>
      <vt:lpstr>面向对象程序设计基础 （OOP）</vt:lpstr>
      <vt:lpstr>自我介绍</vt:lpstr>
      <vt:lpstr>课程助教</vt:lpstr>
      <vt:lpstr>OOP刘老师班微信群</vt:lpstr>
      <vt:lpstr>上课须知</vt:lpstr>
      <vt:lpstr>参考书目</vt:lpstr>
      <vt:lpstr>参考书目（1）</vt:lpstr>
      <vt:lpstr>参考书目（2）</vt:lpstr>
      <vt:lpstr>其他参考</vt:lpstr>
      <vt:lpstr>课程内容的定位</vt:lpstr>
      <vt:lpstr>先导与后继课程关系</vt:lpstr>
      <vt:lpstr>课程目标—编写更好的软件</vt:lpstr>
      <vt:lpstr>为什么选择 C++ 语言？</vt:lpstr>
      <vt:lpstr>为什么选择 C++ 语言？</vt:lpstr>
      <vt:lpstr>课程内容中的几个台阶</vt:lpstr>
      <vt:lpstr>OOP课程与FOP课程的区别</vt:lpstr>
      <vt:lpstr>OOP是一种编程设计的方法论</vt:lpstr>
      <vt:lpstr>语言与思维（1）</vt:lpstr>
      <vt:lpstr>语言与思维（2）</vt:lpstr>
      <vt:lpstr>语言与思维（3）</vt:lpstr>
      <vt:lpstr>语言与思维（4） 什么是“对象”？</vt:lpstr>
      <vt:lpstr>语言与思维（5） 什么是“抽象”？</vt:lpstr>
      <vt:lpstr>语言与思维（5） 什么是“抽象”？</vt:lpstr>
      <vt:lpstr>举例：数据到底是什么？       —— 数学家怎么说(1)…</vt:lpstr>
      <vt:lpstr>举例：数据到底是什么？       —— 数学家怎么说(2)…</vt:lpstr>
      <vt:lpstr>举例：数据到底是什么？       —— 程序员怎么说…</vt:lpstr>
      <vt:lpstr>学习方法</vt:lpstr>
      <vt:lpstr>考核要求（2025）</vt:lpstr>
      <vt:lpstr>教学计划</vt:lpstr>
      <vt:lpstr>课程答疑</vt:lpstr>
      <vt:lpstr>小教员招募</vt:lpstr>
      <vt:lpstr>本讲内容提要</vt:lpstr>
      <vt:lpstr>命令提示符 (命令行)</vt:lpstr>
      <vt:lpstr>命令提示符 (命令行)</vt:lpstr>
      <vt:lpstr>命令提示符(命令行)常见操作</vt:lpstr>
      <vt:lpstr>命令提示符(命令行)常见操作</vt:lpstr>
      <vt:lpstr>命令提示符(命令行)常见操作</vt:lpstr>
      <vt:lpstr>Linux/Mac 命令行演示① </vt:lpstr>
      <vt:lpstr>Linux/Mac 命令行演示② </vt:lpstr>
    </vt:vector>
  </TitlesOfParts>
  <Company>清华大学</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课程介绍</dc:title>
  <dc:creator>徐明星</dc:creator>
  <cp:lastModifiedBy>溢伟 蒋</cp:lastModifiedBy>
  <cp:revision>1655</cp:revision>
  <cp:lastPrinted>2021-02-22T01:11:53Z</cp:lastPrinted>
  <dcterms:created xsi:type="dcterms:W3CDTF">2002-09-18T00:55:13Z</dcterms:created>
  <dcterms:modified xsi:type="dcterms:W3CDTF">2025-06-28T08:34:35Z</dcterms:modified>
</cp:coreProperties>
</file>

<file path=docProps/thumbnail.jpeg>
</file>